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162"/>
  </p:notesMasterIdLst>
  <p:handoutMasterIdLst>
    <p:handoutMasterId r:id="rId163"/>
  </p:handoutMasterIdLst>
  <p:sldIdLst>
    <p:sldId id="354" r:id="rId2"/>
    <p:sldId id="530" r:id="rId3"/>
    <p:sldId id="368" r:id="rId4"/>
    <p:sldId id="355" r:id="rId5"/>
    <p:sldId id="531" r:id="rId6"/>
    <p:sldId id="356" r:id="rId7"/>
    <p:sldId id="369" r:id="rId8"/>
    <p:sldId id="425" r:id="rId9"/>
    <p:sldId id="387" r:id="rId10"/>
    <p:sldId id="370" r:id="rId11"/>
    <p:sldId id="360" r:id="rId12"/>
    <p:sldId id="391" r:id="rId13"/>
    <p:sldId id="516" r:id="rId14"/>
    <p:sldId id="517" r:id="rId15"/>
    <p:sldId id="532" r:id="rId16"/>
    <p:sldId id="357" r:id="rId17"/>
    <p:sldId id="380" r:id="rId18"/>
    <p:sldId id="381" r:id="rId19"/>
    <p:sldId id="447" r:id="rId20"/>
    <p:sldId id="382" r:id="rId21"/>
    <p:sldId id="383" r:id="rId22"/>
    <p:sldId id="385" r:id="rId23"/>
    <p:sldId id="386" r:id="rId24"/>
    <p:sldId id="390" r:id="rId25"/>
    <p:sldId id="392" r:id="rId26"/>
    <p:sldId id="388" r:id="rId27"/>
    <p:sldId id="393" r:id="rId28"/>
    <p:sldId id="389" r:id="rId29"/>
    <p:sldId id="394" r:id="rId30"/>
    <p:sldId id="395" r:id="rId31"/>
    <p:sldId id="376" r:id="rId32"/>
    <p:sldId id="396" r:id="rId33"/>
    <p:sldId id="410" r:id="rId34"/>
    <p:sldId id="411" r:id="rId35"/>
    <p:sldId id="412" r:id="rId36"/>
    <p:sldId id="413" r:id="rId37"/>
    <p:sldId id="439" r:id="rId38"/>
    <p:sldId id="398" r:id="rId39"/>
    <p:sldId id="399" r:id="rId40"/>
    <p:sldId id="400" r:id="rId41"/>
    <p:sldId id="401" r:id="rId42"/>
    <p:sldId id="402" r:id="rId43"/>
    <p:sldId id="403" r:id="rId44"/>
    <p:sldId id="404" r:id="rId45"/>
    <p:sldId id="405" r:id="rId46"/>
    <p:sldId id="406" r:id="rId47"/>
    <p:sldId id="407" r:id="rId48"/>
    <p:sldId id="408" r:id="rId49"/>
    <p:sldId id="409" r:id="rId50"/>
    <p:sldId id="417" r:id="rId51"/>
    <p:sldId id="418" r:id="rId52"/>
    <p:sldId id="415" r:id="rId53"/>
    <p:sldId id="419" r:id="rId54"/>
    <p:sldId id="416" r:id="rId55"/>
    <p:sldId id="420" r:id="rId56"/>
    <p:sldId id="421" r:id="rId57"/>
    <p:sldId id="422" r:id="rId58"/>
    <p:sldId id="423" r:id="rId59"/>
    <p:sldId id="533" r:id="rId60"/>
    <p:sldId id="375" r:id="rId61"/>
    <p:sldId id="426" r:id="rId62"/>
    <p:sldId id="458" r:id="rId63"/>
    <p:sldId id="459" r:id="rId64"/>
    <p:sldId id="460" r:id="rId65"/>
    <p:sldId id="457" r:id="rId66"/>
    <p:sldId id="491" r:id="rId67"/>
    <p:sldId id="452" r:id="rId68"/>
    <p:sldId id="454" r:id="rId69"/>
    <p:sldId id="453" r:id="rId70"/>
    <p:sldId id="461" r:id="rId71"/>
    <p:sldId id="468" r:id="rId72"/>
    <p:sldId id="462" r:id="rId73"/>
    <p:sldId id="469" r:id="rId74"/>
    <p:sldId id="463" r:id="rId75"/>
    <p:sldId id="470" r:id="rId76"/>
    <p:sldId id="464" r:id="rId77"/>
    <p:sldId id="471" r:id="rId78"/>
    <p:sldId id="465" r:id="rId79"/>
    <p:sldId id="472" r:id="rId80"/>
    <p:sldId id="466" r:id="rId81"/>
    <p:sldId id="473" r:id="rId82"/>
    <p:sldId id="467" r:id="rId83"/>
    <p:sldId id="534" r:id="rId84"/>
    <p:sldId id="374" r:id="rId85"/>
    <p:sldId id="475" r:id="rId86"/>
    <p:sldId id="428" r:id="rId87"/>
    <p:sldId id="429" r:id="rId88"/>
    <p:sldId id="430" r:id="rId89"/>
    <p:sldId id="431" r:id="rId90"/>
    <p:sldId id="432" r:id="rId91"/>
    <p:sldId id="427" r:id="rId92"/>
    <p:sldId id="440" r:id="rId93"/>
    <p:sldId id="441" r:id="rId94"/>
    <p:sldId id="442" r:id="rId95"/>
    <p:sldId id="443" r:id="rId96"/>
    <p:sldId id="444" r:id="rId97"/>
    <p:sldId id="445" r:id="rId98"/>
    <p:sldId id="448" r:id="rId99"/>
    <p:sldId id="433" r:id="rId100"/>
    <p:sldId id="434" r:id="rId101"/>
    <p:sldId id="435" r:id="rId102"/>
    <p:sldId id="436" r:id="rId103"/>
    <p:sldId id="437" r:id="rId104"/>
    <p:sldId id="451" r:id="rId105"/>
    <p:sldId id="446" r:id="rId106"/>
    <p:sldId id="535" r:id="rId107"/>
    <p:sldId id="373" r:id="rId108"/>
    <p:sldId id="450" r:id="rId109"/>
    <p:sldId id="479" r:id="rId110"/>
    <p:sldId id="478" r:id="rId111"/>
    <p:sldId id="476" r:id="rId112"/>
    <p:sldId id="480" r:id="rId113"/>
    <p:sldId id="483" r:id="rId114"/>
    <p:sldId id="477" r:id="rId115"/>
    <p:sldId id="485" r:id="rId116"/>
    <p:sldId id="481" r:id="rId117"/>
    <p:sldId id="486" r:id="rId118"/>
    <p:sldId id="484" r:id="rId119"/>
    <p:sldId id="487" r:id="rId120"/>
    <p:sldId id="488" r:id="rId121"/>
    <p:sldId id="536" r:id="rId122"/>
    <p:sldId id="372" r:id="rId123"/>
    <p:sldId id="490" r:id="rId124"/>
    <p:sldId id="492" r:id="rId125"/>
    <p:sldId id="498" r:id="rId126"/>
    <p:sldId id="499" r:id="rId127"/>
    <p:sldId id="503" r:id="rId128"/>
    <p:sldId id="504" r:id="rId129"/>
    <p:sldId id="500" r:id="rId130"/>
    <p:sldId id="501" r:id="rId131"/>
    <p:sldId id="502" r:id="rId132"/>
    <p:sldId id="497" r:id="rId133"/>
    <p:sldId id="493" r:id="rId134"/>
    <p:sldId id="494" r:id="rId135"/>
    <p:sldId id="505" r:id="rId136"/>
    <p:sldId id="506" r:id="rId137"/>
    <p:sldId id="511" r:id="rId138"/>
    <p:sldId id="509" r:id="rId139"/>
    <p:sldId id="508" r:id="rId140"/>
    <p:sldId id="510" r:id="rId141"/>
    <p:sldId id="507" r:id="rId142"/>
    <p:sldId id="537" r:id="rId143"/>
    <p:sldId id="371" r:id="rId144"/>
    <p:sldId id="496" r:id="rId145"/>
    <p:sldId id="512" r:id="rId146"/>
    <p:sldId id="514" r:id="rId147"/>
    <p:sldId id="513" r:id="rId148"/>
    <p:sldId id="515" r:id="rId149"/>
    <p:sldId id="519" r:id="rId150"/>
    <p:sldId id="518" r:id="rId151"/>
    <p:sldId id="526" r:id="rId152"/>
    <p:sldId id="529" r:id="rId153"/>
    <p:sldId id="524" r:id="rId154"/>
    <p:sldId id="521" r:id="rId155"/>
    <p:sldId id="522" r:id="rId156"/>
    <p:sldId id="528" r:id="rId157"/>
    <p:sldId id="527" r:id="rId158"/>
    <p:sldId id="525" r:id="rId159"/>
    <p:sldId id="523" r:id="rId160"/>
    <p:sldId id="520" r:id="rId161"/>
  </p:sldIdLst>
  <p:sldSz cx="9144000" cy="5143500" type="screen16x9"/>
  <p:notesSz cx="7772400" cy="10058400"/>
  <p:defaultTextStyle>
    <a:defPPr>
      <a:defRPr lang="en-GB"/>
    </a:defPPr>
    <a:lvl1pPr algn="l" defTabSz="36812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1pPr>
    <a:lvl2pPr marL="599784" indent="-228489" algn="l" defTabSz="36812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2pPr>
    <a:lvl3pPr marL="923475" indent="-182475" algn="l" defTabSz="36812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3pPr>
    <a:lvl4pPr marL="1293183" indent="-182475" algn="l" defTabSz="36812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4pPr>
    <a:lvl5pPr marL="1662890" indent="-182475" algn="l" defTabSz="36812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5pPr>
    <a:lvl6pPr marL="2284887" algn="l" defTabSz="456977" rtl="0" eaLnBrk="1" latinLnBrk="0" hangingPunct="1"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6pPr>
    <a:lvl7pPr marL="2741864" algn="l" defTabSz="456977" rtl="0" eaLnBrk="1" latinLnBrk="0" hangingPunct="1"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7pPr>
    <a:lvl8pPr marL="3198840" algn="l" defTabSz="456977" rtl="0" eaLnBrk="1" latinLnBrk="0" hangingPunct="1"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8pPr>
    <a:lvl9pPr marL="3655817" algn="l" defTabSz="456977" rtl="0" eaLnBrk="1" latinLnBrk="0" hangingPunct="1"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0DA81DBC-B390-9C45-8641-C6182047225E}">
          <p14:sldIdLst>
            <p14:sldId id="354"/>
            <p14:sldId id="530"/>
            <p14:sldId id="368"/>
            <p14:sldId id="355"/>
            <p14:sldId id="531"/>
            <p14:sldId id="356"/>
            <p14:sldId id="369"/>
            <p14:sldId id="425"/>
            <p14:sldId id="387"/>
          </p14:sldIdLst>
        </p14:section>
        <p14:section name="Module 1" id="{1B418B75-C289-0A41-9DFC-9CE3E0D5AC5F}">
          <p14:sldIdLst>
            <p14:sldId id="370"/>
            <p14:sldId id="360"/>
            <p14:sldId id="391"/>
            <p14:sldId id="516"/>
            <p14:sldId id="517"/>
            <p14:sldId id="532"/>
            <p14:sldId id="357"/>
            <p14:sldId id="380"/>
            <p14:sldId id="381"/>
            <p14:sldId id="447"/>
            <p14:sldId id="382"/>
            <p14:sldId id="383"/>
            <p14:sldId id="385"/>
            <p14:sldId id="386"/>
            <p14:sldId id="390"/>
            <p14:sldId id="392"/>
            <p14:sldId id="388"/>
            <p14:sldId id="393"/>
            <p14:sldId id="389"/>
            <p14:sldId id="394"/>
            <p14:sldId id="395"/>
          </p14:sldIdLst>
        </p14:section>
        <p14:section name="Module 2" id="{A1CA07F6-897A-A34B-8612-9ECA5A47D86D}">
          <p14:sldIdLst>
            <p14:sldId id="376"/>
            <p14:sldId id="396"/>
            <p14:sldId id="410"/>
            <p14:sldId id="411"/>
            <p14:sldId id="412"/>
            <p14:sldId id="413"/>
            <p14:sldId id="439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7"/>
            <p14:sldId id="418"/>
            <p14:sldId id="415"/>
            <p14:sldId id="419"/>
            <p14:sldId id="416"/>
            <p14:sldId id="420"/>
            <p14:sldId id="421"/>
            <p14:sldId id="422"/>
            <p14:sldId id="423"/>
            <p14:sldId id="533"/>
          </p14:sldIdLst>
        </p14:section>
        <p14:section name="Module 3" id="{BB05B5E3-3985-5C42-94E2-E6DFA26B4ED1}">
          <p14:sldIdLst>
            <p14:sldId id="375"/>
            <p14:sldId id="426"/>
            <p14:sldId id="458"/>
            <p14:sldId id="459"/>
            <p14:sldId id="460"/>
            <p14:sldId id="457"/>
            <p14:sldId id="491"/>
            <p14:sldId id="452"/>
            <p14:sldId id="454"/>
            <p14:sldId id="453"/>
            <p14:sldId id="461"/>
            <p14:sldId id="468"/>
            <p14:sldId id="462"/>
            <p14:sldId id="469"/>
            <p14:sldId id="463"/>
            <p14:sldId id="470"/>
            <p14:sldId id="464"/>
            <p14:sldId id="471"/>
            <p14:sldId id="465"/>
            <p14:sldId id="472"/>
            <p14:sldId id="466"/>
            <p14:sldId id="473"/>
            <p14:sldId id="467"/>
            <p14:sldId id="534"/>
          </p14:sldIdLst>
        </p14:section>
        <p14:section name="Module 4" id="{CE12AE2F-062A-414D-B503-35652B32559D}">
          <p14:sldIdLst>
            <p14:sldId id="374"/>
            <p14:sldId id="475"/>
            <p14:sldId id="428"/>
            <p14:sldId id="429"/>
            <p14:sldId id="430"/>
            <p14:sldId id="431"/>
            <p14:sldId id="432"/>
            <p14:sldId id="427"/>
            <p14:sldId id="440"/>
            <p14:sldId id="441"/>
            <p14:sldId id="442"/>
            <p14:sldId id="443"/>
            <p14:sldId id="444"/>
            <p14:sldId id="445"/>
            <p14:sldId id="448"/>
            <p14:sldId id="433"/>
            <p14:sldId id="434"/>
            <p14:sldId id="435"/>
            <p14:sldId id="436"/>
            <p14:sldId id="437"/>
            <p14:sldId id="451"/>
            <p14:sldId id="446"/>
            <p14:sldId id="535"/>
          </p14:sldIdLst>
        </p14:section>
        <p14:section name="Module 5" id="{5A92AEB4-2AE5-AE4E-87CD-E73A618463B3}">
          <p14:sldIdLst>
            <p14:sldId id="373"/>
            <p14:sldId id="450"/>
            <p14:sldId id="479"/>
            <p14:sldId id="478"/>
            <p14:sldId id="476"/>
            <p14:sldId id="480"/>
            <p14:sldId id="483"/>
            <p14:sldId id="477"/>
            <p14:sldId id="485"/>
            <p14:sldId id="481"/>
            <p14:sldId id="486"/>
            <p14:sldId id="484"/>
            <p14:sldId id="487"/>
            <p14:sldId id="488"/>
            <p14:sldId id="536"/>
          </p14:sldIdLst>
        </p14:section>
        <p14:section name="Module 6" id="{319D4864-BC0B-E94A-A58B-B6BCF8E76F42}">
          <p14:sldIdLst>
            <p14:sldId id="372"/>
            <p14:sldId id="490"/>
            <p14:sldId id="492"/>
            <p14:sldId id="498"/>
            <p14:sldId id="499"/>
            <p14:sldId id="503"/>
            <p14:sldId id="504"/>
            <p14:sldId id="500"/>
            <p14:sldId id="501"/>
            <p14:sldId id="502"/>
            <p14:sldId id="497"/>
            <p14:sldId id="493"/>
            <p14:sldId id="494"/>
            <p14:sldId id="505"/>
            <p14:sldId id="506"/>
            <p14:sldId id="511"/>
            <p14:sldId id="509"/>
            <p14:sldId id="508"/>
            <p14:sldId id="510"/>
            <p14:sldId id="507"/>
            <p14:sldId id="537"/>
          </p14:sldIdLst>
        </p14:section>
        <p14:section name="Module 7" id="{FE10FA03-5D41-364C-9734-166827D0FB81}">
          <p14:sldIdLst>
            <p14:sldId id="371"/>
            <p14:sldId id="496"/>
            <p14:sldId id="512"/>
            <p14:sldId id="514"/>
            <p14:sldId id="513"/>
            <p14:sldId id="515"/>
            <p14:sldId id="519"/>
            <p14:sldId id="518"/>
            <p14:sldId id="526"/>
            <p14:sldId id="529"/>
            <p14:sldId id="524"/>
            <p14:sldId id="521"/>
            <p14:sldId id="522"/>
            <p14:sldId id="528"/>
            <p14:sldId id="527"/>
            <p14:sldId id="525"/>
            <p14:sldId id="523"/>
            <p14:sldId id="52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DB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1" d="100"/>
          <a:sy n="131" d="100"/>
        </p:scale>
        <p:origin x="-256" y="-96"/>
      </p:cViewPr>
      <p:guideLst>
        <p:guide orient="horz" pos="1470"/>
        <p:guide pos="2612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handoutMaster" Target="handoutMasters/handoutMaster1.xml"/><Relationship Id="rId164" Type="http://schemas.openxmlformats.org/officeDocument/2006/relationships/printerSettings" Target="printerSettings/printerSettings1.bin"/><Relationship Id="rId165" Type="http://schemas.openxmlformats.org/officeDocument/2006/relationships/presProps" Target="presProps.xml"/><Relationship Id="rId166" Type="http://schemas.openxmlformats.org/officeDocument/2006/relationships/viewProps" Target="viewProps.xml"/><Relationship Id="rId167" Type="http://schemas.openxmlformats.org/officeDocument/2006/relationships/theme" Target="theme/theme1.xml"/><Relationship Id="rId16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37028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370286">
              <a:defRPr sz="1200"/>
            </a:lvl1pPr>
          </a:lstStyle>
          <a:p>
            <a:pPr>
              <a:defRPr/>
            </a:pPr>
            <a:fld id="{E504BF6F-FB33-0348-8447-94056523DCC2}" type="datetimeFigureOut">
              <a:rPr lang="en-US"/>
              <a:pPr>
                <a:defRPr/>
              </a:pPr>
              <a:t>3/5/19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37028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370286">
              <a:defRPr sz="1200"/>
            </a:lvl1pPr>
          </a:lstStyle>
          <a:p>
            <a:pPr>
              <a:defRPr/>
            </a:pPr>
            <a:fld id="{C1FD81E5-C1A4-8046-8CEE-F534A235B4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611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536575" y="763588"/>
            <a:ext cx="6691313" cy="376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8" name="Rectangle 6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0300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0" y="0"/>
            <a:ext cx="3367088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80" name="Text Box 8"/>
          <p:cNvSpPr txBox="1">
            <a:spLocks noChangeArrowheads="1"/>
          </p:cNvSpPr>
          <p:nvPr/>
        </p:nvSpPr>
        <p:spPr bwMode="auto">
          <a:xfrm>
            <a:off x="4398963" y="0"/>
            <a:ext cx="3367087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81" name="Text Box 9"/>
          <p:cNvSpPr txBox="1">
            <a:spLocks noChangeArrowheads="1"/>
          </p:cNvSpPr>
          <p:nvPr/>
        </p:nvSpPr>
        <p:spPr bwMode="auto">
          <a:xfrm>
            <a:off x="0" y="9555163"/>
            <a:ext cx="3367088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55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370286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pPr>
              <a:defRPr/>
            </a:pPr>
            <a:fld id="{852F9E70-24B7-F544-81C7-5A2119E126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042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36812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0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588" indent="-285610" algn="l" defTabSz="36812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0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2445" indent="-228489" algn="l" defTabSz="36812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0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599420" indent="-228489" algn="l" defTabSz="36812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0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6398" indent="-228489" algn="l" defTabSz="36812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0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1850349" algn="l" defTabSz="3700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20417" algn="l" defTabSz="3700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90489" algn="l" defTabSz="3700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60557" algn="l" defTabSz="3700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6985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076B86D1-AC9A-2846-9A78-CB32EC9C143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</a:t>
            </a:r>
            <a:r>
              <a:rPr lang="en-US" dirty="0" smtClean="0"/>
              <a:t>C,D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A,B,C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smtClean="0"/>
              <a:t>=238196&amp;picture=woman-drinking-coffee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70</a:t>
            </a:r>
          </a:p>
          <a:p>
            <a:r>
              <a:rPr lang="en-US" dirty="0" err="1" smtClean="0"/>
              <a:t>Java.base</a:t>
            </a:r>
            <a:endParaRPr lang="en-US" dirty="0" smtClean="0"/>
          </a:p>
          <a:p>
            <a:r>
              <a:rPr lang="en-US" dirty="0" err="1" smtClean="0"/>
              <a:t>Java.logging</a:t>
            </a:r>
            <a:endParaRPr lang="en-US" dirty="0" smtClean="0"/>
          </a:p>
          <a:p>
            <a:r>
              <a:rPr lang="en-US" dirty="0" err="1" smtClean="0"/>
              <a:t>Java.sql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 (main method incorrect)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B,</a:t>
            </a:r>
            <a:r>
              <a:rPr lang="en-US" baseline="0" dirty="0" smtClean="0"/>
              <a:t>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Collection.of</a:t>
            </a:r>
            <a:r>
              <a:rPr lang="en-US" baseline="0" dirty="0" smtClean="0"/>
              <a:t> does not exist)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</a:t>
            </a:r>
            <a:r>
              <a:rPr lang="en-US" baseline="0" dirty="0" smtClean="0"/>
              <a:t>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dirty="0" smtClean="0"/>
              <a:t>=238196&amp;picture=woman-drinking-coffee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getRandom</a:t>
            </a:r>
            <a:r>
              <a:rPr lang="en-US" dirty="0" smtClean="0"/>
              <a:t>() is private so can’t be called outside interface</a:t>
            </a:r>
          </a:p>
          <a:p>
            <a:r>
              <a:rPr lang="en-US" dirty="0" smtClean="0"/>
              <a:t>Java 9 bans _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3B46421-AF0A-9146-BFF2-CEA5E4F8524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249F44C-C4A5-5241-9F89-54CBC1F2043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827B6A4-1AFE-AF40-8B05-FEB222D3EC3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3C7844E-25BF-C54E-8B3A-1975AC2AC02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r>
              <a:rPr lang="en-US" dirty="0" smtClean="0"/>
              <a:t>Point out </a:t>
            </a:r>
            <a:r>
              <a:rPr lang="en-US" dirty="0" err="1" smtClean="0"/>
              <a:t>scanability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43946D1A-C3B6-534C-80B1-E3108B08AD4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3DBE707-66CE-A643-AD2A-980C0638E6B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r>
              <a:rPr lang="en-US" dirty="0" smtClean="0"/>
              <a:t>Not always less typing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AA62F1A6-3ADD-8942-9AF0-37D77DC1437B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3D71BF3-945F-C940-BDDA-D5F7C21F9051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69852">
              <a:defRPr/>
            </a:pPr>
            <a:r>
              <a:rPr lang="en-US" dirty="0" smtClean="0"/>
              <a:t>Useful for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69EF0B4-ACDF-F74F-B7F4-D17B5D41C58E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69852">
              <a:defRPr/>
            </a:pPr>
            <a:r>
              <a:rPr lang="en-US" dirty="0" smtClean="0"/>
              <a:t>Useful for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8853BCF-B554-3149-8254-FA4D75F74C3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69852">
              <a:defRPr/>
            </a:pPr>
            <a:r>
              <a:rPr lang="en-US" dirty="0" smtClean="0"/>
              <a:t>Useful for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7B2704AF-24DA-C04F-A717-1E20CC64ADD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pixabay.com</a:t>
            </a:r>
            <a:r>
              <a:rPr lang="en-US" dirty="0" smtClean="0"/>
              <a:t>/de/vectors/mann-person-junge-cartoon-lächeln-158404/</a:t>
            </a:r>
          </a:p>
          <a:p>
            <a:pPr marL="325437" lvl="1" indent="0">
              <a:buFont typeface="Arial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75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 (should be semicolon)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 </a:t>
            </a:r>
            <a:r>
              <a:rPr lang="en-US" dirty="0" smtClean="0"/>
              <a:t>and</a:t>
            </a:r>
            <a:r>
              <a:rPr lang="en-US" baseline="0" dirty="0" smtClean="0"/>
              <a:t>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B,</a:t>
            </a:r>
            <a:r>
              <a:rPr lang="en-US" baseline="0" dirty="0" smtClean="0"/>
              <a:t>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smtClean="0"/>
              <a:t>=238196&amp;picture=woman-drinking-coffee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325437" lvl="1" indent="0">
              <a:buFont typeface="Arial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754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/269</a:t>
            </a:r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pixabay.com</a:t>
            </a:r>
            <a:r>
              <a:rPr lang="en-US" dirty="0" smtClean="0"/>
              <a:t>/p-485050/?</a:t>
            </a:r>
            <a:r>
              <a:rPr lang="en-US" dirty="0" err="1" smtClean="0"/>
              <a:t>no_redirect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EEFA2C62-5900-1E40-80E5-5AA37F2E72E2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/269</a:t>
            </a:r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pixabay.com</a:t>
            </a:r>
            <a:r>
              <a:rPr lang="en-US" dirty="0" smtClean="0"/>
              <a:t>/p-485050/?</a:t>
            </a:r>
            <a:r>
              <a:rPr lang="en-US" dirty="0" err="1" smtClean="0"/>
              <a:t>no_redirect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FB7698D-47A9-A54F-A02E-F8A19699FEE3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/269</a:t>
            </a:r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pixabay.com</a:t>
            </a:r>
            <a:r>
              <a:rPr lang="en-US" dirty="0" smtClean="0"/>
              <a:t>/p-485050/?</a:t>
            </a:r>
            <a:r>
              <a:rPr lang="en-US" dirty="0" err="1" smtClean="0"/>
              <a:t>no_redirect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upload.wikimedia.org</a:t>
            </a:r>
            <a:r>
              <a:rPr lang="en-US" dirty="0" smtClean="0"/>
              <a:t>/</a:t>
            </a:r>
            <a:r>
              <a:rPr lang="en-US" dirty="0" err="1" smtClean="0"/>
              <a:t>wikipedia</a:t>
            </a:r>
            <a:r>
              <a:rPr lang="en-US" dirty="0" smtClean="0"/>
              <a:t>/commons/thumb/a/a5/</a:t>
            </a:r>
            <a:r>
              <a:rPr lang="en-US" dirty="0" err="1" smtClean="0"/>
              <a:t>Map_of_USA_with_state_names.svg</a:t>
            </a:r>
            <a:r>
              <a:rPr lang="en-US" dirty="0" smtClean="0"/>
              <a:t>/2000px-Map_of_USA_with_state_names.svg.png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FAA76347-97A2-0F4C-BC44-381343EA5717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997A8E8-237C-1B43-A448-BF19E2F212F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 </a:t>
            </a:r>
            <a:r>
              <a:rPr lang="en-US" dirty="0" smtClean="0"/>
              <a:t>B, C,</a:t>
            </a:r>
            <a:r>
              <a:rPr lang="en-US" baseline="0" dirty="0" smtClean="0"/>
              <a:t> </a:t>
            </a:r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 C,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smtClean="0"/>
              <a:t>=238196&amp;picture=woman-drinking-coffee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6985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DB4472A3-8068-0D48-9048-95348D55784B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A1D60627-C47A-8C41-9016-90A1739CD95E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7F2A89D2-D829-1D47-A428-10134CB3A49C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3D579BB-3C70-9A4D-AB2F-122416927CF5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97C07D9-F442-8D4E-886C-FA30C270FBC5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download.java.net</a:t>
            </a:r>
            <a:r>
              <a:rPr lang="en-US" dirty="0" smtClean="0"/>
              <a:t>/java/jdk9/docs/</a:t>
            </a:r>
            <a:r>
              <a:rPr lang="en-US" dirty="0" err="1" smtClean="0"/>
              <a:t>api</a:t>
            </a:r>
            <a:r>
              <a:rPr lang="en-US" dirty="0" smtClean="0"/>
              <a:t>/deprecated-</a:t>
            </a:r>
            <a:r>
              <a:rPr lang="en-US" dirty="0" err="1" smtClean="0"/>
              <a:t>list.html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pixabay.com</a:t>
            </a:r>
            <a:r>
              <a:rPr lang="en-US" dirty="0" smtClean="0"/>
              <a:t>/p-1111448/?</a:t>
            </a:r>
            <a:r>
              <a:rPr lang="en-US" dirty="0" err="1" smtClean="0"/>
              <a:t>no_redirect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66C1AC99-8E01-F445-843E-A5786593E02A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/289</a:t>
            </a:r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upload.wikimedia.org</a:t>
            </a:r>
            <a:r>
              <a:rPr lang="en-US" dirty="0" smtClean="0"/>
              <a:t>/</a:t>
            </a:r>
            <a:r>
              <a:rPr lang="en-US" dirty="0" err="1" smtClean="0"/>
              <a:t>wikipedia</a:t>
            </a:r>
            <a:r>
              <a:rPr lang="en-US" dirty="0" smtClean="0"/>
              <a:t>/commons/thumb/4/41/Argentina_-_</a:t>
            </a:r>
            <a:r>
              <a:rPr lang="en-US" dirty="0" err="1" smtClean="0"/>
              <a:t>NO_symbol.svg</a:t>
            </a:r>
            <a:r>
              <a:rPr lang="en-US" dirty="0" smtClean="0"/>
              <a:t>/2000px-Argentina_-_NO_symbol.svg.png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A90E49E-5265-B74B-8451-0D1871A2D6B5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</a:t>
            </a:r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66C1AC99-8E01-F445-843E-A5786593E02A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B, </a:t>
            </a:r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smtClean="0"/>
              <a:t>=238196&amp;picture=woman-drinking-coffee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A,C,D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00789AF4-44EF-6245-9475-DC337CB2A861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1CC60D6-A86D-D54E-8288-AD7FB836F16C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9CE4714D-83FE-7A45-9551-02159529CD54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9CE4714D-83FE-7A45-9551-02159529CD54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9CE4714D-83FE-7A45-9551-02159529CD54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Drops prefix</a:t>
            </a:r>
            <a:r>
              <a:rPr lang="en-US" baseline="0" dirty="0" smtClean="0"/>
              <a:t> and then goes on infinitely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9EB26F9-DA03-6D4F-BF22-A288216552C9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 (semi-colons not commas)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 (</a:t>
            </a:r>
            <a:r>
              <a:rPr lang="en-US" baseline="0" dirty="0" err="1" smtClean="0"/>
              <a:t>i</a:t>
            </a:r>
            <a:r>
              <a:rPr lang="en-US" baseline="0" dirty="0" smtClean="0"/>
              <a:t>++ doesn’t update anything)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</a:t>
            </a:r>
            <a:r>
              <a:rPr lang="en-US" dirty="0" smtClean="0"/>
              <a:t>C,E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smtClean="0"/>
              <a:t>=238196&amp;picture=woman-drinking-coffee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440" y="1597489"/>
            <a:ext cx="7773120" cy="110279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2321" y="2914146"/>
            <a:ext cx="6400800" cy="1314498"/>
          </a:xfrm>
        </p:spPr>
        <p:txBody>
          <a:bodyPr/>
          <a:lstStyle>
            <a:lvl1pPr marL="0" indent="0" algn="ctr">
              <a:buNone/>
              <a:defRPr/>
            </a:lvl1pPr>
            <a:lvl2pPr marL="370070" indent="0" algn="ctr">
              <a:buNone/>
              <a:defRPr/>
            </a:lvl2pPr>
            <a:lvl3pPr marL="740140" indent="0" algn="ctr">
              <a:buNone/>
              <a:defRPr/>
            </a:lvl3pPr>
            <a:lvl4pPr marL="1110211" indent="0" algn="ctr">
              <a:buNone/>
              <a:defRPr/>
            </a:lvl4pPr>
            <a:lvl5pPr marL="1480279" indent="0" algn="ctr">
              <a:buNone/>
              <a:defRPr/>
            </a:lvl5pPr>
            <a:lvl6pPr marL="1850349" indent="0" algn="ctr">
              <a:buNone/>
              <a:defRPr/>
            </a:lvl6pPr>
            <a:lvl7pPr marL="2220417" indent="0" algn="ctr">
              <a:buNone/>
              <a:defRPr/>
            </a:lvl7pPr>
            <a:lvl8pPr marL="2590489" indent="0" algn="ctr">
              <a:buNone/>
              <a:defRPr/>
            </a:lvl8pPr>
            <a:lvl9pPr marL="296055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40FA6-0E4E-374F-A670-4D4482D28B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785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8E5878-8193-EF4C-8F1B-5B3D327BA8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295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28160" y="488217"/>
            <a:ext cx="1892160" cy="391541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1680" y="488217"/>
            <a:ext cx="5538240" cy="391541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8F573A-13E2-7441-8E85-C6D929C56B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6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7AD745-8A3A-FF41-968A-5946F3DDC3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894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880" y="3305153"/>
            <a:ext cx="7771680" cy="1021787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880" y="2179669"/>
            <a:ext cx="7771680" cy="1125478"/>
          </a:xfrm>
        </p:spPr>
        <p:txBody>
          <a:bodyPr anchor="b"/>
          <a:lstStyle>
            <a:lvl1pPr marL="0" indent="0">
              <a:buNone/>
              <a:defRPr sz="1600"/>
            </a:lvl1pPr>
            <a:lvl2pPr marL="370070" indent="0">
              <a:buNone/>
              <a:defRPr sz="1500"/>
            </a:lvl2pPr>
            <a:lvl3pPr marL="740140" indent="0">
              <a:buNone/>
              <a:defRPr sz="1300"/>
            </a:lvl3pPr>
            <a:lvl4pPr marL="1110211" indent="0">
              <a:buNone/>
              <a:defRPr sz="1100"/>
            </a:lvl4pPr>
            <a:lvl5pPr marL="1480279" indent="0">
              <a:buNone/>
              <a:defRPr sz="1100"/>
            </a:lvl5pPr>
            <a:lvl6pPr marL="1850349" indent="0">
              <a:buNone/>
              <a:defRPr sz="1100"/>
            </a:lvl6pPr>
            <a:lvl7pPr marL="2220417" indent="0">
              <a:buNone/>
              <a:defRPr sz="1100"/>
            </a:lvl7pPr>
            <a:lvl8pPr marL="2590489" indent="0">
              <a:buNone/>
              <a:defRPr sz="1100"/>
            </a:lvl8pPr>
            <a:lvl9pPr marL="2960557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CE8218-29B9-5548-BCCA-B035CE2B2F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21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6481" y="1470035"/>
            <a:ext cx="3682080" cy="2933588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800" y="1470035"/>
            <a:ext cx="3683520" cy="2933588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607CEE-5447-484B-AE7B-F716159212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65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2" y="206302"/>
            <a:ext cx="8229600" cy="85653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920" y="1151401"/>
            <a:ext cx="4039200" cy="479570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70070" indent="0">
              <a:buNone/>
              <a:defRPr sz="1600" b="1"/>
            </a:lvl2pPr>
            <a:lvl3pPr marL="740140" indent="0">
              <a:buNone/>
              <a:defRPr sz="1500" b="1"/>
            </a:lvl3pPr>
            <a:lvl4pPr marL="1110211" indent="0">
              <a:buNone/>
              <a:defRPr sz="1300" b="1"/>
            </a:lvl4pPr>
            <a:lvl5pPr marL="1480279" indent="0">
              <a:buNone/>
              <a:defRPr sz="1300" b="1"/>
            </a:lvl5pPr>
            <a:lvl6pPr marL="1850349" indent="0">
              <a:buNone/>
              <a:defRPr sz="1300" b="1"/>
            </a:lvl6pPr>
            <a:lvl7pPr marL="2220417" indent="0">
              <a:buNone/>
              <a:defRPr sz="1300" b="1"/>
            </a:lvl7pPr>
            <a:lvl8pPr marL="2590489" indent="0">
              <a:buNone/>
              <a:defRPr sz="1300" b="1"/>
            </a:lvl8pPr>
            <a:lvl9pPr marL="2960557" indent="0">
              <a:buNone/>
              <a:defRPr sz="1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920" y="1630971"/>
            <a:ext cx="4039200" cy="296383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42" y="1151401"/>
            <a:ext cx="4042080" cy="479570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70070" indent="0">
              <a:buNone/>
              <a:defRPr sz="1600" b="1"/>
            </a:lvl2pPr>
            <a:lvl3pPr marL="740140" indent="0">
              <a:buNone/>
              <a:defRPr sz="1500" b="1"/>
            </a:lvl3pPr>
            <a:lvl4pPr marL="1110211" indent="0">
              <a:buNone/>
              <a:defRPr sz="1300" b="1"/>
            </a:lvl4pPr>
            <a:lvl5pPr marL="1480279" indent="0">
              <a:buNone/>
              <a:defRPr sz="1300" b="1"/>
            </a:lvl5pPr>
            <a:lvl6pPr marL="1850349" indent="0">
              <a:buNone/>
              <a:defRPr sz="1300" b="1"/>
            </a:lvl6pPr>
            <a:lvl7pPr marL="2220417" indent="0">
              <a:buNone/>
              <a:defRPr sz="1300" b="1"/>
            </a:lvl7pPr>
            <a:lvl8pPr marL="2590489" indent="0">
              <a:buNone/>
              <a:defRPr sz="1300" b="1"/>
            </a:lvl8pPr>
            <a:lvl9pPr marL="2960557" indent="0">
              <a:buNone/>
              <a:defRPr sz="1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42" y="1630971"/>
            <a:ext cx="4042080" cy="296383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8614E-ED44-7646-A963-1A3635A4C4D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26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EFBB04-9F96-5A46-9C8F-AA86A6260E9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92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384093-3A47-D24D-B76F-9D2BFC1822F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690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0" y="205223"/>
            <a:ext cx="3008160" cy="870571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525" y="205221"/>
            <a:ext cx="5112000" cy="4389581"/>
          </a:xfrm>
        </p:spPr>
        <p:txBody>
          <a:bodyPr/>
          <a:lstStyle>
            <a:lvl1pPr>
              <a:defRPr sz="2600"/>
            </a:lvl1pPr>
            <a:lvl2pPr>
              <a:defRPr sz="23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920" y="1075794"/>
            <a:ext cx="3008160" cy="3519009"/>
          </a:xfrm>
        </p:spPr>
        <p:txBody>
          <a:bodyPr/>
          <a:lstStyle>
            <a:lvl1pPr marL="0" indent="0">
              <a:buNone/>
              <a:defRPr sz="1100"/>
            </a:lvl1pPr>
            <a:lvl2pPr marL="370070" indent="0">
              <a:buNone/>
              <a:defRPr sz="1000"/>
            </a:lvl2pPr>
            <a:lvl3pPr marL="740140" indent="0">
              <a:buNone/>
              <a:defRPr sz="800"/>
            </a:lvl3pPr>
            <a:lvl4pPr marL="1110211" indent="0">
              <a:buNone/>
              <a:defRPr sz="700"/>
            </a:lvl4pPr>
            <a:lvl5pPr marL="1480279" indent="0">
              <a:buNone/>
              <a:defRPr sz="700"/>
            </a:lvl5pPr>
            <a:lvl6pPr marL="1850349" indent="0">
              <a:buNone/>
              <a:defRPr sz="700"/>
            </a:lvl6pPr>
            <a:lvl7pPr marL="2220417" indent="0">
              <a:buNone/>
              <a:defRPr sz="700"/>
            </a:lvl7pPr>
            <a:lvl8pPr marL="2590489" indent="0">
              <a:buNone/>
              <a:defRPr sz="700"/>
            </a:lvl8pPr>
            <a:lvl9pPr marL="2960557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EF9F69-3A2C-224C-8A8F-5D99DB4A93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110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05" y="3600024"/>
            <a:ext cx="5486400" cy="425565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805" y="459050"/>
            <a:ext cx="5486400" cy="3086964"/>
          </a:xfrm>
        </p:spPr>
        <p:txBody>
          <a:bodyPr/>
          <a:lstStyle>
            <a:lvl1pPr marL="0" indent="0">
              <a:buNone/>
              <a:defRPr sz="2600"/>
            </a:lvl1pPr>
            <a:lvl2pPr marL="370070" indent="0">
              <a:buNone/>
              <a:defRPr sz="2300"/>
            </a:lvl2pPr>
            <a:lvl3pPr marL="740140" indent="0">
              <a:buNone/>
              <a:defRPr sz="1900"/>
            </a:lvl3pPr>
            <a:lvl4pPr marL="1110211" indent="0">
              <a:buNone/>
              <a:defRPr sz="1600"/>
            </a:lvl4pPr>
            <a:lvl5pPr marL="1480279" indent="0">
              <a:buNone/>
              <a:defRPr sz="1600"/>
            </a:lvl5pPr>
            <a:lvl6pPr marL="1850349" indent="0">
              <a:buNone/>
              <a:defRPr sz="1600"/>
            </a:lvl6pPr>
            <a:lvl7pPr marL="2220417" indent="0">
              <a:buNone/>
              <a:defRPr sz="1600"/>
            </a:lvl7pPr>
            <a:lvl8pPr marL="2590489" indent="0">
              <a:buNone/>
              <a:defRPr sz="1600"/>
            </a:lvl8pPr>
            <a:lvl9pPr marL="2960557" indent="0">
              <a:buNone/>
              <a:defRPr sz="16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805" y="4025584"/>
            <a:ext cx="5486400" cy="603783"/>
          </a:xfrm>
        </p:spPr>
        <p:txBody>
          <a:bodyPr/>
          <a:lstStyle>
            <a:lvl1pPr marL="0" indent="0">
              <a:buNone/>
              <a:defRPr sz="1100"/>
            </a:lvl1pPr>
            <a:lvl2pPr marL="370070" indent="0">
              <a:buNone/>
              <a:defRPr sz="1000"/>
            </a:lvl2pPr>
            <a:lvl3pPr marL="740140" indent="0">
              <a:buNone/>
              <a:defRPr sz="800"/>
            </a:lvl3pPr>
            <a:lvl4pPr marL="1110211" indent="0">
              <a:buNone/>
              <a:defRPr sz="700"/>
            </a:lvl4pPr>
            <a:lvl5pPr marL="1480279" indent="0">
              <a:buNone/>
              <a:defRPr sz="700"/>
            </a:lvl5pPr>
            <a:lvl6pPr marL="1850349" indent="0">
              <a:buNone/>
              <a:defRPr sz="700"/>
            </a:lvl6pPr>
            <a:lvl7pPr marL="2220417" indent="0">
              <a:buNone/>
              <a:defRPr sz="700"/>
            </a:lvl7pPr>
            <a:lvl8pPr marL="2590489" indent="0">
              <a:buNone/>
              <a:defRPr sz="700"/>
            </a:lvl8pPr>
            <a:lvl9pPr marL="2960557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930A59-9C23-4D44-92BF-034561E26E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75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50888" y="488951"/>
            <a:ext cx="7569200" cy="8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5980" y="1470026"/>
            <a:ext cx="7504113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457200" y="4686300"/>
            <a:ext cx="2122488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4014" tIns="37005" rIns="74014" bIns="37005" anchor="ctr"/>
          <a:lstStyle/>
          <a:p>
            <a:pPr defTabSz="370070">
              <a:defRPr/>
            </a:pPr>
            <a:endParaRPr lang="en-US"/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127375" y="4686300"/>
            <a:ext cx="2894013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4014" tIns="37005" rIns="74014" bIns="37005" anchor="ctr"/>
          <a:lstStyle/>
          <a:p>
            <a:pPr defTabSz="370070"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629400" y="4552955"/>
            <a:ext cx="2122488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370070">
              <a:buClrTx/>
              <a:buFontTx/>
              <a:buNone/>
              <a:tabLst>
                <a:tab pos="585945" algn="l"/>
                <a:tab pos="1171886" algn="l"/>
                <a:tab pos="1757833" algn="l"/>
              </a:tabLst>
              <a:defRPr sz="2200">
                <a:solidFill>
                  <a:srgbClr val="FFFFFF"/>
                </a:solidFill>
                <a:latin typeface="Times New Roman" charset="0"/>
                <a:cs typeface="Arial Unicode MS" charset="0"/>
              </a:defRPr>
            </a:lvl1pPr>
          </a:lstStyle>
          <a:p>
            <a:pPr>
              <a:defRPr/>
            </a:pPr>
            <a:fld id="{C239A834-7389-4949-BEEE-9637A1BB22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 txBox="1">
            <a:spLocks noChangeArrowheads="1"/>
          </p:cNvSpPr>
          <p:nvPr userDrawn="1"/>
        </p:nvSpPr>
        <p:spPr bwMode="auto">
          <a:xfrm>
            <a:off x="3352800" y="4552955"/>
            <a:ext cx="2286000" cy="3476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defPPr>
              <a:defRPr lang="en-GB"/>
            </a:defPPr>
            <a:lvl1pPr algn="r" defTabSz="37025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86230" algn="l"/>
                <a:tab pos="1172459" algn="l"/>
                <a:tab pos="1758689" algn="l"/>
              </a:tabLst>
              <a:defRPr sz="1400" kern="12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  <a:lvl2pPr marL="601604" indent="-230165" algn="l" defTabSz="369852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25423" indent="-184132" algn="l" defTabSz="369852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295274" indent="-184132" algn="l" defTabSz="369852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665126" indent="-184132" algn="l" defTabSz="369852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5778" algn="l" defTabSz="457155" rtl="0" eaLnBrk="1" latinLnBrk="0" hangingPunct="1"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2933" algn="l" defTabSz="457155" rtl="0" eaLnBrk="1" latinLnBrk="0" hangingPunct="1"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088" algn="l" defTabSz="457155" rtl="0" eaLnBrk="1" latinLnBrk="0" hangingPunct="1"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244" algn="l" defTabSz="457155" rtl="0" eaLnBrk="1" latinLnBrk="0" hangingPunct="1"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defRPr/>
            </a:pPr>
            <a:r>
              <a:rPr lang="en-US" sz="2200" dirty="0" smtClean="0">
                <a:solidFill>
                  <a:schemeClr val="tx1"/>
                </a:solidFill>
              </a:rPr>
              <a:t>@</a:t>
            </a:r>
            <a:r>
              <a:rPr lang="en-US" sz="2200" dirty="0" err="1" smtClean="0">
                <a:solidFill>
                  <a:schemeClr val="tx1"/>
                </a:solidFill>
              </a:rPr>
              <a:t>jeanneboyarsky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defTabSz="36812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36812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36812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36812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36812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5pPr>
      <a:lvl6pPr marL="2035384" indent="-185035" algn="ctr" defTabSz="37007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6pPr>
      <a:lvl7pPr marL="2405456" indent="-185035" algn="ctr" defTabSz="37007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7pPr>
      <a:lvl8pPr marL="2775525" indent="-185035" algn="ctr" defTabSz="37007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8pPr>
      <a:lvl9pPr marL="3145592" indent="-185035" algn="ctr" defTabSz="37007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74503" indent="-274503" algn="l" defTabSz="368120" rtl="0" eaLnBrk="0" fontAlgn="base" hangingPunct="0">
        <a:lnSpc>
          <a:spcPct val="93000"/>
        </a:lnSpc>
        <a:spcBef>
          <a:spcPct val="0"/>
        </a:spcBef>
        <a:spcAft>
          <a:spcPts val="115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1pPr>
      <a:lvl2pPr marL="599784" indent="-228489" algn="l" defTabSz="368120" rtl="0" eaLnBrk="0" fontAlgn="base" hangingPunct="0">
        <a:lnSpc>
          <a:spcPct val="93000"/>
        </a:lnSpc>
        <a:spcBef>
          <a:spcPct val="0"/>
        </a:spcBef>
        <a:spcAft>
          <a:spcPts val="925"/>
        </a:spcAft>
        <a:buClr>
          <a:srgbClr val="000000"/>
        </a:buClr>
        <a:buSzPct val="100000"/>
        <a:buFont typeface="Times New Roman" charset="0"/>
        <a:defRPr sz="2300">
          <a:solidFill>
            <a:srgbClr val="000000"/>
          </a:solidFill>
          <a:latin typeface="+mn-lt"/>
          <a:ea typeface="+mn-ea"/>
          <a:cs typeface="+mn-cs"/>
        </a:defRPr>
      </a:lvl2pPr>
      <a:lvl3pPr marL="923475" indent="-182475" algn="l" defTabSz="368120" rtl="0" eaLnBrk="0" fontAlgn="base" hangingPunct="0">
        <a:lnSpc>
          <a:spcPct val="93000"/>
        </a:lnSpc>
        <a:spcBef>
          <a:spcPct val="0"/>
        </a:spcBef>
        <a:spcAft>
          <a:spcPts val="688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3pPr>
      <a:lvl4pPr marL="1293183" indent="-182475" algn="l" defTabSz="368120" rtl="0" eaLnBrk="0" fontAlgn="base" hangingPunct="0">
        <a:lnSpc>
          <a:spcPct val="93000"/>
        </a:lnSpc>
        <a:spcBef>
          <a:spcPct val="0"/>
        </a:spcBef>
        <a:spcAft>
          <a:spcPts val="463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4pPr>
      <a:lvl5pPr marL="1662890" indent="-182475" algn="l" defTabSz="368120" rtl="0" eaLnBrk="0" fontAlgn="base" hangingPunct="0">
        <a:lnSpc>
          <a:spcPct val="93000"/>
        </a:lnSpc>
        <a:spcBef>
          <a:spcPct val="0"/>
        </a:spcBef>
        <a:spcAft>
          <a:spcPts val="238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5pPr>
      <a:lvl6pPr marL="2035384" indent="-185035" algn="l" defTabSz="370070" rtl="0" eaLnBrk="0" fontAlgn="base" hangingPunct="0">
        <a:lnSpc>
          <a:spcPct val="93000"/>
        </a:lnSpc>
        <a:spcBef>
          <a:spcPct val="0"/>
        </a:spcBef>
        <a:spcAft>
          <a:spcPts val="233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6pPr>
      <a:lvl7pPr marL="2405456" indent="-185035" algn="l" defTabSz="370070" rtl="0" eaLnBrk="0" fontAlgn="base" hangingPunct="0">
        <a:lnSpc>
          <a:spcPct val="93000"/>
        </a:lnSpc>
        <a:spcBef>
          <a:spcPct val="0"/>
        </a:spcBef>
        <a:spcAft>
          <a:spcPts val="233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7pPr>
      <a:lvl8pPr marL="2775525" indent="-185035" algn="l" defTabSz="370070" rtl="0" eaLnBrk="0" fontAlgn="base" hangingPunct="0">
        <a:lnSpc>
          <a:spcPct val="93000"/>
        </a:lnSpc>
        <a:spcBef>
          <a:spcPct val="0"/>
        </a:spcBef>
        <a:spcAft>
          <a:spcPts val="233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8pPr>
      <a:lvl9pPr marL="3145592" indent="-185035" algn="l" defTabSz="370070" rtl="0" eaLnBrk="0" fontAlgn="base" hangingPunct="0">
        <a:lnSpc>
          <a:spcPct val="93000"/>
        </a:lnSpc>
        <a:spcBef>
          <a:spcPct val="0"/>
        </a:spcBef>
        <a:spcAft>
          <a:spcPts val="233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70070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40140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10211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480279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50349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0417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90489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60557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9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1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2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3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4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5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2876550"/>
            <a:ext cx="6400800" cy="1316038"/>
          </a:xfrm>
        </p:spPr>
        <p:txBody>
          <a:bodyPr/>
          <a:lstStyle/>
          <a:p>
            <a:pPr defTabSz="370070">
              <a:spcAft>
                <a:spcPts val="1144"/>
              </a:spcAft>
              <a:defRPr/>
            </a:pPr>
            <a:r>
              <a:rPr lang="en-US" dirty="0" smtClean="0"/>
              <a:t>Jeanne Boyarsky</a:t>
            </a:r>
          </a:p>
          <a:p>
            <a:pPr defTabSz="370070">
              <a:spcAft>
                <a:spcPts val="1144"/>
              </a:spcAft>
              <a:defRPr/>
            </a:pPr>
            <a:r>
              <a:rPr lang="en-US" dirty="0" smtClean="0"/>
              <a:t>Wednesday, March 6, 2019</a:t>
            </a:r>
            <a:endParaRPr lang="en-US" dirty="0"/>
          </a:p>
          <a:p>
            <a:pPr defTabSz="370070">
              <a:spcAft>
                <a:spcPts val="1144"/>
              </a:spcAft>
              <a:defRPr/>
            </a:pPr>
            <a:r>
              <a:rPr lang="en-US" dirty="0" err="1" smtClean="0"/>
              <a:t>Dev</a:t>
            </a:r>
            <a:r>
              <a:rPr lang="en-US" dirty="0" smtClean="0"/>
              <a:t> Nexus</a:t>
            </a:r>
          </a:p>
          <a:p>
            <a:pPr defTabSz="370070">
              <a:spcAft>
                <a:spcPts val="1144"/>
              </a:spcAft>
              <a:defRPr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675" y="549275"/>
            <a:ext cx="7772400" cy="1103313"/>
          </a:xfrm>
        </p:spPr>
        <p:txBody>
          <a:bodyPr/>
          <a:lstStyle/>
          <a:p>
            <a:pPr defTabSz="370070">
              <a:defRPr/>
            </a:pPr>
            <a:r>
              <a:rPr lang="en-US" dirty="0" smtClean="0"/>
              <a:t>Becoming the first </a:t>
            </a:r>
            <a:br>
              <a:rPr lang="en-US" dirty="0" smtClean="0"/>
            </a:br>
            <a:r>
              <a:rPr lang="en-US" dirty="0" smtClean="0"/>
              <a:t>Java 11 Certified Developer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Intro</a:t>
            </a:r>
            <a:endParaRPr lang="en-US" dirty="0"/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_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private </a:t>
            </a:r>
            <a:r>
              <a:rPr lang="en-US" dirty="0"/>
              <a:t>methods in interfaces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0387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can run this program?</a:t>
            </a:r>
          </a:p>
          <a:p>
            <a:r>
              <a:rPr lang="en-US" sz="2200" dirty="0">
                <a:latin typeface="Courier"/>
                <a:cs typeface="Courier"/>
              </a:rPr>
              <a:t>public class Module4 {</a:t>
            </a:r>
          </a:p>
          <a:p>
            <a:r>
              <a:rPr lang="en-US" sz="2200" dirty="0">
                <a:latin typeface="Courier"/>
                <a:cs typeface="Courier"/>
              </a:rPr>
              <a:t> public static void main(String... </a:t>
            </a:r>
            <a:r>
              <a:rPr lang="en-US" sz="2200" dirty="0" err="1">
                <a:latin typeface="Courier"/>
                <a:cs typeface="Courier"/>
              </a:rPr>
              <a:t>args</a:t>
            </a:r>
            <a:r>
              <a:rPr lang="en-US" sz="2200" dirty="0">
                <a:latin typeface="Courier"/>
                <a:cs typeface="Courier"/>
              </a:rPr>
              <a:t>) {}</a:t>
            </a:r>
          </a:p>
          <a:p>
            <a:r>
              <a:rPr lang="en-US" sz="2200" dirty="0">
                <a:latin typeface="Courier"/>
                <a:cs typeface="Courier"/>
              </a:rPr>
              <a:t>}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Test.java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Test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887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can run this program?</a:t>
            </a:r>
          </a:p>
          <a:p>
            <a:r>
              <a:rPr lang="en-US" sz="2200" dirty="0">
                <a:latin typeface="Courier"/>
                <a:cs typeface="Courier"/>
              </a:rPr>
              <a:t>package x;</a:t>
            </a:r>
          </a:p>
          <a:p>
            <a:r>
              <a:rPr lang="en-US" sz="2200" dirty="0">
                <a:latin typeface="Courier"/>
                <a:cs typeface="Courier"/>
              </a:rPr>
              <a:t>public class Module4 {</a:t>
            </a:r>
          </a:p>
          <a:p>
            <a:r>
              <a:rPr lang="en-US" sz="2200" dirty="0">
                <a:latin typeface="Courier"/>
                <a:cs typeface="Courier"/>
              </a:rPr>
              <a:t> public static void main(String[] </a:t>
            </a:r>
            <a:r>
              <a:rPr lang="en-US" sz="2200" dirty="0" err="1">
                <a:latin typeface="Courier"/>
                <a:cs typeface="Courier"/>
              </a:rPr>
              <a:t>args</a:t>
            </a:r>
            <a:r>
              <a:rPr lang="en-US" sz="2200" dirty="0">
                <a:latin typeface="Courier"/>
                <a:cs typeface="Courier"/>
              </a:rPr>
              <a:t>) {} }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Test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x.Test.java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j</a:t>
            </a:r>
            <a:r>
              <a:rPr lang="en-US" dirty="0" smtClean="0"/>
              <a:t>ava x/</a:t>
            </a:r>
            <a:r>
              <a:rPr lang="en-US" dirty="0" err="1" smtClean="0"/>
              <a:t>Test.java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java x/Test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50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can run this program?</a:t>
            </a:r>
          </a:p>
          <a:p>
            <a:r>
              <a:rPr lang="en-US" sz="2200" dirty="0">
                <a:latin typeface="Courier"/>
                <a:cs typeface="Courier"/>
              </a:rPr>
              <a:t>public class Module4 {</a:t>
            </a:r>
          </a:p>
          <a:p>
            <a:r>
              <a:rPr lang="en-US" sz="2200" dirty="0">
                <a:latin typeface="Courier"/>
                <a:cs typeface="Courier"/>
              </a:rPr>
              <a:t> public static void main(String[] </a:t>
            </a:r>
            <a:r>
              <a:rPr lang="en-US" sz="2200" dirty="0" err="1">
                <a:latin typeface="Courier"/>
                <a:cs typeface="Courier"/>
              </a:rPr>
              <a:t>args</a:t>
            </a:r>
            <a:r>
              <a:rPr lang="en-US" sz="2200" dirty="0">
                <a:latin typeface="Courier"/>
                <a:cs typeface="Courier"/>
              </a:rPr>
              <a:t>) {</a:t>
            </a:r>
          </a:p>
          <a:p>
            <a:r>
              <a:rPr lang="en-US" sz="2200" dirty="0">
                <a:latin typeface="Courier"/>
                <a:cs typeface="Courier"/>
              </a:rPr>
              <a:t>   </a:t>
            </a:r>
            <a:r>
              <a:rPr lang="en-US" sz="2200" dirty="0" err="1">
                <a:latin typeface="Courier"/>
                <a:cs typeface="Courier"/>
              </a:rPr>
              <a:t>java.util.List</a:t>
            </a:r>
            <a:r>
              <a:rPr lang="en-US" sz="2200" dirty="0">
                <a:latin typeface="Courier"/>
                <a:cs typeface="Courier"/>
              </a:rPr>
              <a:t> l = null; } }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Test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Test.java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83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can run this program?</a:t>
            </a:r>
          </a:p>
          <a:p>
            <a:r>
              <a:rPr lang="en-US" sz="2200" dirty="0">
                <a:latin typeface="Courier"/>
                <a:cs typeface="Courier"/>
              </a:rPr>
              <a:t>public class Module4 {</a:t>
            </a:r>
          </a:p>
          <a:p>
            <a:r>
              <a:rPr lang="en-US" sz="2200" dirty="0">
                <a:latin typeface="Courier"/>
                <a:cs typeface="Courier"/>
              </a:rPr>
              <a:t> public static void main(String[] </a:t>
            </a:r>
            <a:r>
              <a:rPr lang="en-US" sz="2200" dirty="0" err="1">
                <a:latin typeface="Courier"/>
                <a:cs typeface="Courier"/>
              </a:rPr>
              <a:t>args</a:t>
            </a:r>
            <a:r>
              <a:rPr lang="en-US" sz="2200" dirty="0">
                <a:latin typeface="Courier"/>
                <a:cs typeface="Courier"/>
              </a:rPr>
              <a:t>) {</a:t>
            </a:r>
          </a:p>
          <a:p>
            <a:r>
              <a:rPr lang="en-US" sz="2200" dirty="0">
                <a:latin typeface="Courier"/>
                <a:cs typeface="Courier"/>
              </a:rPr>
              <a:t>   </a:t>
            </a:r>
            <a:r>
              <a:rPr lang="en-US" sz="2200" dirty="0" err="1">
                <a:latin typeface="Courier"/>
                <a:cs typeface="Courier"/>
              </a:rPr>
              <a:t>x.MyClass</a:t>
            </a:r>
            <a:r>
              <a:rPr lang="en-US" sz="2200" dirty="0">
                <a:latin typeface="Courier"/>
                <a:cs typeface="Courier"/>
              </a:rPr>
              <a:t> c = null; } }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Test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Test.java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37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can run this program?</a:t>
            </a:r>
          </a:p>
          <a:p>
            <a:r>
              <a:rPr lang="en-US" sz="2200" dirty="0">
                <a:latin typeface="Courier"/>
                <a:cs typeface="Courier"/>
              </a:rPr>
              <a:t>public class Module4 {}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Test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Test.java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53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are the default deprecation values?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forRemoval</a:t>
            </a:r>
            <a:r>
              <a:rPr lang="en-US" dirty="0" smtClean="0"/>
              <a:t> = false, since = null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/>
              <a:t>forRemoval</a:t>
            </a:r>
            <a:r>
              <a:rPr lang="en-US" dirty="0"/>
              <a:t> = </a:t>
            </a:r>
            <a:r>
              <a:rPr lang="en-US" dirty="0" smtClean="0"/>
              <a:t>true, </a:t>
            </a:r>
            <a:r>
              <a:rPr lang="en-US" dirty="0"/>
              <a:t>since = </a:t>
            </a:r>
            <a:r>
              <a:rPr lang="en-US" dirty="0" smtClean="0"/>
              <a:t>null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r>
              <a:rPr lang="en-US" dirty="0" err="1"/>
              <a:t>forRemoval</a:t>
            </a:r>
            <a:r>
              <a:rPr lang="en-US" dirty="0"/>
              <a:t> = false, since = </a:t>
            </a:r>
            <a:r>
              <a:rPr lang="en-US" dirty="0" smtClean="0"/>
              <a:t>1.9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forRemoval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true, </a:t>
            </a:r>
            <a:r>
              <a:rPr lang="en-US" dirty="0"/>
              <a:t>since = </a:t>
            </a:r>
            <a:r>
              <a:rPr lang="en-US" dirty="0" smtClean="0"/>
              <a:t>1.9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02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Streams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error did you get running </a:t>
            </a:r>
            <a:r>
              <a:rPr lang="en-US" dirty="0" err="1" smtClean="0"/>
              <a:t>MathUtils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error did you get running </a:t>
            </a:r>
            <a:r>
              <a:rPr lang="en-US" dirty="0" err="1" smtClean="0"/>
              <a:t>JavaDemo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did you think of </a:t>
            </a:r>
            <a:r>
              <a:rPr lang="en-US" dirty="0" err="1" smtClean="0"/>
              <a:t>JShell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29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</a:t>
            </a:r>
            <a:r>
              <a:rPr lang="en-US" dirty="0" err="1" smtClean="0"/>
              <a:t>ofNullable</a:t>
            </a:r>
            <a:endParaRPr lang="en-US" dirty="0"/>
          </a:p>
        </p:txBody>
      </p:sp>
      <p:sp>
        <p:nvSpPr>
          <p:cNvPr id="68610" name="Rectangle 4"/>
          <p:cNvSpPr>
            <a:spLocks noChangeArrowheads="1"/>
          </p:cNvSpPr>
          <p:nvPr/>
        </p:nvSpPr>
        <p:spPr bwMode="auto">
          <a:xfrm>
            <a:off x="839520" y="1690378"/>
            <a:ext cx="6981120" cy="110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stream = dubiousObj == null</a:t>
            </a:r>
          </a:p>
          <a:p>
            <a:r>
              <a:rPr lang="en-US" sz="2400">
                <a:solidFill>
                  <a:srgbClr val="000000"/>
                </a:solidFill>
              </a:rPr>
              <a:t>   ? Stream.empty() </a:t>
            </a:r>
          </a:p>
          <a:p>
            <a:r>
              <a:rPr lang="en-US" sz="2400">
                <a:solidFill>
                  <a:srgbClr val="000000"/>
                </a:solidFill>
              </a:rPr>
              <a:t>   :  Stream.of(dubiousObj);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00" y="3504969"/>
            <a:ext cx="6981120" cy="422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stream = Stream.ofNullable(dubiousObj); </a:t>
            </a:r>
          </a:p>
        </p:txBody>
      </p:sp>
      <p:sp>
        <p:nvSpPr>
          <p:cNvPr id="7" name="Down Arrow 6"/>
          <p:cNvSpPr/>
          <p:nvPr/>
        </p:nvSpPr>
        <p:spPr bwMode="auto">
          <a:xfrm>
            <a:off x="3604320" y="2779133"/>
            <a:ext cx="1175040" cy="673991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74050" tIns="37025" rIns="74050" bIns="37025"/>
          <a:lstStyle/>
          <a:p>
            <a:pPr>
              <a:defRPr/>
            </a:pP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86400" y="1352551"/>
            <a:ext cx="2590800" cy="639577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Optional.ofNullable</a:t>
            </a:r>
            <a:r>
              <a:rPr lang="en-US" dirty="0" smtClean="0">
                <a:solidFill>
                  <a:srgbClr val="000000"/>
                </a:solidFill>
              </a:rPr>
              <a:t>() existed since Java 8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66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 History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352555"/>
            <a:ext cx="5194300" cy="26063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10400" y="742954"/>
            <a:ext cx="1524000" cy="367622"/>
          </a:xfrm>
          <a:prstGeom prst="rect">
            <a:avLst/>
          </a:prstGeom>
          <a:noFill/>
        </p:spPr>
        <p:txBody>
          <a:bodyPr wrap="square" lIns="91395" tIns="45699" rIns="91395" bIns="45699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 upgrade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358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iterate</a:t>
            </a:r>
            <a:endParaRPr lang="en-US" dirty="0"/>
          </a:p>
        </p:txBody>
      </p:sp>
      <p:sp>
        <p:nvSpPr>
          <p:cNvPr id="66562" name="Rectangle 4"/>
          <p:cNvSpPr>
            <a:spLocks noChangeArrowheads="1"/>
          </p:cNvSpPr>
          <p:nvPr/>
        </p:nvSpPr>
        <p:spPr bwMode="auto">
          <a:xfrm>
            <a:off x="839520" y="1690378"/>
            <a:ext cx="6981120" cy="110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Stream.iterate(10, i-&gt; i-1)</a:t>
            </a:r>
          </a:p>
          <a:p>
            <a:r>
              <a:rPr lang="de-DE" sz="2400">
                <a:solidFill>
                  <a:srgbClr val="000000"/>
                </a:solidFill>
              </a:rPr>
              <a:t>          .limit(10)</a:t>
            </a:r>
          </a:p>
          <a:p>
            <a:r>
              <a:rPr lang="de-DE" sz="2400">
                <a:solidFill>
                  <a:srgbClr val="000000"/>
                </a:solidFill>
              </a:rPr>
              <a:t>          .forEach(System.out::println);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00" y="3504970"/>
            <a:ext cx="6981120" cy="76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pl-PL" sz="2400">
                <a:solidFill>
                  <a:srgbClr val="000000"/>
                </a:solidFill>
              </a:rPr>
              <a:t>Stream.iterate(10, i-&gt; i&gt;0, i-&gt; i-1)</a:t>
            </a:r>
          </a:p>
          <a:p>
            <a:r>
              <a:rPr lang="pl-PL" sz="2400">
                <a:solidFill>
                  <a:srgbClr val="000000"/>
                </a:solidFill>
              </a:rPr>
              <a:t>          .forEach(System.out::println);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3604320" y="2779133"/>
            <a:ext cx="1175040" cy="673991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74050" tIns="37025" rIns="74050" bIns="37025"/>
          <a:lstStyle/>
          <a:p>
            <a:pPr>
              <a:defRPr/>
            </a:pPr>
            <a:endParaRPr lang="en-US"/>
          </a:p>
        </p:txBody>
      </p:sp>
      <p:sp>
        <p:nvSpPr>
          <p:cNvPr id="66565" name="Rectangle 7"/>
          <p:cNvSpPr>
            <a:spLocks noChangeArrowheads="1"/>
          </p:cNvSpPr>
          <p:nvPr/>
        </p:nvSpPr>
        <p:spPr bwMode="auto">
          <a:xfrm>
            <a:off x="1599840" y="2053296"/>
            <a:ext cx="2073600" cy="366054"/>
          </a:xfrm>
          <a:prstGeom prst="rect">
            <a:avLst/>
          </a:prstGeom>
          <a:solidFill>
            <a:srgbClr val="00B8FF">
              <a:alpha val="0"/>
            </a:srgb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lIns="74050" tIns="37025" rIns="74050" bIns="37025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57600" y="3562350"/>
            <a:ext cx="2133601" cy="304800"/>
          </a:xfrm>
          <a:prstGeom prst="rect">
            <a:avLst/>
          </a:prstGeom>
          <a:solidFill>
            <a:srgbClr val="00B8FF">
              <a:alpha val="0"/>
            </a:srgb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lIns="74050" tIns="37025" rIns="74050" bIns="37025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0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</a:t>
            </a:r>
            <a:r>
              <a:rPr lang="en-US" dirty="0" err="1" smtClean="0"/>
              <a:t>takeWhile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77760" y="1534842"/>
            <a:ext cx="7188480" cy="102328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</a:rPr>
              <a:t>Stream.iterate</a:t>
            </a:r>
            <a:r>
              <a:rPr lang="en-US" sz="2200" dirty="0">
                <a:solidFill>
                  <a:srgbClr val="000000"/>
                </a:solidFill>
              </a:rPr>
              <a:t>(1,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&lt; 10,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+ 1)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  .</a:t>
            </a:r>
            <a:r>
              <a:rPr lang="en-US" sz="2200" dirty="0" err="1">
                <a:solidFill>
                  <a:srgbClr val="000000"/>
                </a:solidFill>
              </a:rPr>
              <a:t>takeWhile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&lt; 5)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  .</a:t>
            </a:r>
            <a:r>
              <a:rPr lang="en-US" sz="2200" dirty="0" err="1">
                <a:solidFill>
                  <a:srgbClr val="000000"/>
                </a:solidFill>
              </a:rPr>
              <a:t>forEach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System.out</a:t>
            </a:r>
            <a:r>
              <a:rPr lang="en-US" sz="2200" dirty="0">
                <a:solidFill>
                  <a:srgbClr val="000000"/>
                </a:solidFill>
              </a:rPr>
              <a:t>::</a:t>
            </a:r>
            <a:r>
              <a:rPr lang="en-US" sz="2200" dirty="0" err="1">
                <a:solidFill>
                  <a:srgbClr val="000000"/>
                </a:solidFill>
              </a:rPr>
              <a:t>println</a:t>
            </a:r>
            <a:r>
              <a:rPr lang="en-US" sz="2200" dirty="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990600" y="3638550"/>
            <a:ext cx="6359040" cy="62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Assumes ordered stream. Takes all elements until one doesn’t match. So prints the numbers 1-4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74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</a:t>
            </a:r>
            <a:r>
              <a:rPr lang="en-US" dirty="0" err="1" smtClean="0"/>
              <a:t>takeWhile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77760" y="1534842"/>
            <a:ext cx="7188480" cy="248344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</a:rPr>
              <a:t>Stream.iterate</a:t>
            </a:r>
            <a:r>
              <a:rPr lang="en-US" sz="2400" dirty="0" smtClean="0">
                <a:solidFill>
                  <a:srgbClr val="000000"/>
                </a:solidFill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     new </a:t>
            </a:r>
            <a:r>
              <a:rPr lang="en-US" sz="2400" dirty="0" err="1">
                <a:solidFill>
                  <a:srgbClr val="000000"/>
                </a:solidFill>
              </a:rPr>
              <a:t>SimpleEntry</a:t>
            </a:r>
            <a:r>
              <a:rPr lang="en-US" sz="2400" dirty="0">
                <a:solidFill>
                  <a:srgbClr val="000000"/>
                </a:solidFill>
              </a:rPr>
              <a:t>&lt;Integer, Integer&gt;(1,1), </a:t>
            </a:r>
          </a:p>
          <a:p>
            <a:r>
              <a:rPr lang="ro-RO" sz="2400" dirty="0">
                <a:solidFill>
                  <a:srgbClr val="000000"/>
                </a:solidFill>
              </a:rPr>
              <a:t>      e -&gt; new SimpleEntry&lt;Integer,Integer&gt;(</a:t>
            </a:r>
          </a:p>
          <a:p>
            <a:r>
              <a:rPr lang="ro-RO" sz="2400" dirty="0">
                <a:solidFill>
                  <a:srgbClr val="000000"/>
                </a:solidFill>
              </a:rPr>
              <a:t>                   e.getValue(), e.getKey()+e.getValue()))</a:t>
            </a:r>
          </a:p>
          <a:p>
            <a:r>
              <a:rPr lang="de-DE" sz="2400" dirty="0">
                <a:solidFill>
                  <a:srgbClr val="000000"/>
                </a:solidFill>
              </a:rPr>
              <a:t>      .</a:t>
            </a:r>
            <a:r>
              <a:rPr lang="de-DE" sz="2400" dirty="0" err="1">
                <a:solidFill>
                  <a:srgbClr val="000000"/>
                </a:solidFill>
              </a:rPr>
              <a:t>map</a:t>
            </a:r>
            <a:r>
              <a:rPr lang="de-DE" sz="2400" dirty="0">
                <a:solidFill>
                  <a:srgbClr val="000000"/>
                </a:solidFill>
              </a:rPr>
              <a:t>(Entry::</a:t>
            </a:r>
            <a:r>
              <a:rPr lang="de-DE" sz="2400" dirty="0" err="1">
                <a:solidFill>
                  <a:srgbClr val="000000"/>
                </a:solidFill>
              </a:rPr>
              <a:t>getValue</a:t>
            </a:r>
            <a:r>
              <a:rPr lang="de-DE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      .</a:t>
            </a:r>
            <a:r>
              <a:rPr lang="en-US" sz="2400" dirty="0" err="1">
                <a:solidFill>
                  <a:srgbClr val="000000"/>
                </a:solidFill>
              </a:rPr>
              <a:t>takeWhile</a:t>
            </a:r>
            <a:r>
              <a:rPr lang="en-US" sz="2400" dirty="0">
                <a:solidFill>
                  <a:srgbClr val="000000"/>
                </a:solidFill>
              </a:rPr>
              <a:t>(n -&gt; n &lt; 30)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      .</a:t>
            </a:r>
            <a:r>
              <a:rPr lang="en-US" sz="2400" dirty="0" err="1">
                <a:solidFill>
                  <a:srgbClr val="000000"/>
                </a:solidFill>
              </a:rPr>
              <a:t>forEach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n-US" sz="2400" dirty="0" err="1">
                <a:solidFill>
                  <a:srgbClr val="000000"/>
                </a:solidFill>
              </a:rPr>
              <a:t>System.out</a:t>
            </a:r>
            <a:r>
              <a:rPr lang="en-US" sz="2400" dirty="0">
                <a:solidFill>
                  <a:srgbClr val="000000"/>
                </a:solidFill>
              </a:rPr>
              <a:t>::</a:t>
            </a:r>
            <a:r>
              <a:rPr lang="en-US" sz="2400" dirty="0" err="1">
                <a:solidFill>
                  <a:srgbClr val="000000"/>
                </a:solidFill>
              </a:rPr>
              <a:t>println</a:t>
            </a:r>
            <a:r>
              <a:rPr lang="en-US" sz="2400" dirty="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62467" name="TextBox 5"/>
          <p:cNvSpPr txBox="1">
            <a:spLocks noChangeArrowheads="1"/>
          </p:cNvSpPr>
          <p:nvPr/>
        </p:nvSpPr>
        <p:spPr bwMode="auto">
          <a:xfrm>
            <a:off x="1046880" y="1223770"/>
            <a:ext cx="6359040" cy="350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How print all Fibonacci #s less than 30?</a:t>
            </a:r>
          </a:p>
        </p:txBody>
      </p:sp>
    </p:spTree>
    <p:extLst>
      <p:ext uri="{BB962C8B-B14F-4D97-AF65-F5344CB8AC3E}">
        <p14:creationId xmlns:p14="http://schemas.microsoft.com/office/powerpoint/2010/main" val="194419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</a:t>
            </a:r>
            <a:r>
              <a:rPr lang="en-US" dirty="0" err="1" smtClean="0"/>
              <a:t>dropWhile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77760" y="1534842"/>
            <a:ext cx="7188480" cy="102328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</a:rPr>
              <a:t>Stream.iterate</a:t>
            </a:r>
            <a:r>
              <a:rPr lang="en-US" sz="2200" dirty="0">
                <a:solidFill>
                  <a:srgbClr val="000000"/>
                </a:solidFill>
              </a:rPr>
              <a:t>(1,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&lt; 10,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+ 1)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  .</a:t>
            </a:r>
            <a:r>
              <a:rPr lang="en-US" sz="2200" dirty="0" err="1">
                <a:solidFill>
                  <a:srgbClr val="000000"/>
                </a:solidFill>
              </a:rPr>
              <a:t>dropWhile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&lt; 5)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  .</a:t>
            </a:r>
            <a:r>
              <a:rPr lang="en-US" sz="2200" dirty="0" err="1">
                <a:solidFill>
                  <a:srgbClr val="000000"/>
                </a:solidFill>
              </a:rPr>
              <a:t>forEach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System.out</a:t>
            </a:r>
            <a:r>
              <a:rPr lang="en-US" sz="2200" dirty="0">
                <a:solidFill>
                  <a:srgbClr val="000000"/>
                </a:solidFill>
              </a:rPr>
              <a:t>::</a:t>
            </a:r>
            <a:r>
              <a:rPr lang="en-US" sz="2200" dirty="0" err="1">
                <a:solidFill>
                  <a:srgbClr val="000000"/>
                </a:solidFill>
              </a:rPr>
              <a:t>println</a:t>
            </a:r>
            <a:r>
              <a:rPr lang="en-US" sz="2200" dirty="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990600" y="3638550"/>
            <a:ext cx="6359040" cy="62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Assumes ordered stream. Takes all elements until one doesn’t match. So prints the numbers 5-9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8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</a:t>
            </a:r>
            <a:r>
              <a:rPr lang="en-US" dirty="0" err="1" smtClean="0"/>
              <a:t>dropWhile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77760" y="1586687"/>
            <a:ext cx="7188480" cy="196786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</a:rPr>
              <a:t>Stream.iterate</a:t>
            </a:r>
            <a:r>
              <a:rPr lang="en-US" sz="2200" dirty="0">
                <a:solidFill>
                  <a:srgbClr val="000000"/>
                </a:solidFill>
              </a:rPr>
              <a:t>(new </a:t>
            </a:r>
            <a:r>
              <a:rPr lang="en-US" sz="2200" dirty="0" err="1">
                <a:solidFill>
                  <a:srgbClr val="000000"/>
                </a:solidFill>
              </a:rPr>
              <a:t>SimpleEntry</a:t>
            </a:r>
            <a:r>
              <a:rPr lang="en-US" sz="2200" dirty="0">
                <a:solidFill>
                  <a:srgbClr val="000000"/>
                </a:solidFill>
              </a:rPr>
              <a:t>&lt;Integer, Integer&gt;(1,1), </a:t>
            </a:r>
          </a:p>
          <a:p>
            <a:r>
              <a:rPr lang="ro-RO" sz="2200" dirty="0">
                <a:solidFill>
                  <a:srgbClr val="000000"/>
                </a:solidFill>
              </a:rPr>
              <a:t>    e -&gt; new SimpleEntry&lt;Integer, Integer&gt;(</a:t>
            </a:r>
          </a:p>
          <a:p>
            <a:r>
              <a:rPr lang="ro-RO" sz="2200" dirty="0">
                <a:solidFill>
                  <a:srgbClr val="000000"/>
                </a:solidFill>
              </a:rPr>
              <a:t>                   e.getValue(), e.getKey()+e.getValue()))</a:t>
            </a:r>
          </a:p>
          <a:p>
            <a:r>
              <a:rPr lang="de-DE" sz="2200" dirty="0">
                <a:solidFill>
                  <a:srgbClr val="000000"/>
                </a:solidFill>
              </a:rPr>
              <a:t>    .</a:t>
            </a:r>
            <a:r>
              <a:rPr lang="de-DE" sz="2200" dirty="0" err="1">
                <a:solidFill>
                  <a:srgbClr val="000000"/>
                </a:solidFill>
              </a:rPr>
              <a:t>map</a:t>
            </a:r>
            <a:r>
              <a:rPr lang="de-DE" sz="2200" dirty="0">
                <a:solidFill>
                  <a:srgbClr val="000000"/>
                </a:solidFill>
              </a:rPr>
              <a:t>(Entry::</a:t>
            </a:r>
            <a:r>
              <a:rPr lang="de-DE" sz="2200" dirty="0" err="1">
                <a:solidFill>
                  <a:srgbClr val="000000"/>
                </a:solidFill>
              </a:rPr>
              <a:t>getValue</a:t>
            </a:r>
            <a:r>
              <a:rPr lang="de-DE" sz="2200" dirty="0">
                <a:solidFill>
                  <a:srgbClr val="000000"/>
                </a:solidFill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.</a:t>
            </a:r>
            <a:r>
              <a:rPr lang="en-US" sz="2200" dirty="0" err="1">
                <a:solidFill>
                  <a:srgbClr val="000000"/>
                </a:solidFill>
              </a:rPr>
              <a:t>dropWhile</a:t>
            </a:r>
            <a:r>
              <a:rPr lang="en-US" sz="2200" dirty="0">
                <a:solidFill>
                  <a:srgbClr val="000000"/>
                </a:solidFill>
              </a:rPr>
              <a:t>(n -&gt; n &lt; 30)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.</a:t>
            </a:r>
            <a:r>
              <a:rPr lang="en-US" sz="2200" dirty="0" err="1">
                <a:solidFill>
                  <a:srgbClr val="000000"/>
                </a:solidFill>
              </a:rPr>
              <a:t>forEach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System.out</a:t>
            </a:r>
            <a:r>
              <a:rPr lang="en-US" sz="2200" dirty="0">
                <a:solidFill>
                  <a:srgbClr val="000000"/>
                </a:solidFill>
              </a:rPr>
              <a:t>::</a:t>
            </a:r>
            <a:r>
              <a:rPr lang="en-US" sz="2200" dirty="0" err="1">
                <a:solidFill>
                  <a:srgbClr val="000000"/>
                </a:solidFill>
              </a:rPr>
              <a:t>println</a:t>
            </a:r>
            <a:r>
              <a:rPr lang="en-US" sz="2200" dirty="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990600" y="3638550"/>
            <a:ext cx="6359040" cy="62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Note: This doesn’t work. </a:t>
            </a:r>
            <a:r>
              <a:rPr lang="en-US" dirty="0" err="1">
                <a:solidFill>
                  <a:srgbClr val="000000"/>
                </a:solidFill>
              </a:rPr>
              <a:t>takeWhile</a:t>
            </a:r>
            <a:r>
              <a:rPr lang="en-US" dirty="0">
                <a:solidFill>
                  <a:srgbClr val="000000"/>
                </a:solidFill>
              </a:rPr>
              <a:t> and </a:t>
            </a:r>
            <a:r>
              <a:rPr lang="en-US" dirty="0" err="1">
                <a:solidFill>
                  <a:srgbClr val="000000"/>
                </a:solidFill>
              </a:rPr>
              <a:t>dropWhile</a:t>
            </a:r>
            <a:r>
              <a:rPr lang="en-US" dirty="0">
                <a:solidFill>
                  <a:srgbClr val="000000"/>
                </a:solidFill>
              </a:rPr>
              <a:t> aren’t always opposites. </a:t>
            </a:r>
          </a:p>
        </p:txBody>
      </p:sp>
    </p:spTree>
    <p:extLst>
      <p:ext uri="{BB962C8B-B14F-4D97-AF65-F5344CB8AC3E}">
        <p14:creationId xmlns:p14="http://schemas.microsoft.com/office/powerpoint/2010/main" val="3119221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>
                <a:latin typeface="Courier"/>
                <a:cs typeface="Courier"/>
              </a:rPr>
              <a:t>long count = Stream</a:t>
            </a:r>
          </a:p>
          <a:p>
            <a:r>
              <a:rPr lang="en-US" sz="2200" dirty="0">
                <a:latin typeface="Courier"/>
                <a:cs typeface="Courier"/>
              </a:rPr>
              <a:t>  .iterate(1;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&lt; 10;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i+2).count();</a:t>
            </a:r>
          </a:p>
          <a:p>
            <a:r>
              <a:rPr lang="en-US" sz="2200" dirty="0" err="1">
                <a:latin typeface="Courier"/>
                <a:cs typeface="Courier"/>
              </a:rPr>
              <a:t>System.out.println</a:t>
            </a:r>
            <a:r>
              <a:rPr lang="en-US" sz="2200" dirty="0">
                <a:latin typeface="Courier"/>
                <a:cs typeface="Courier"/>
              </a:rPr>
              <a:t>(count);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0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5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10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2045614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 err="1">
                <a:latin typeface="Courier"/>
                <a:cs typeface="Courier"/>
              </a:rPr>
              <a:t>Stream.iterate</a:t>
            </a:r>
            <a:r>
              <a:rPr lang="en-US" sz="2200" dirty="0">
                <a:latin typeface="Courier"/>
                <a:cs typeface="Courier"/>
              </a:rPr>
              <a:t>(1,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&lt; 10,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</a:t>
            </a:r>
          </a:p>
          <a:p>
            <a:r>
              <a:rPr lang="en-US" sz="2200" dirty="0">
                <a:latin typeface="Courier"/>
                <a:cs typeface="Courier"/>
              </a:rPr>
              <a:t>      .</a:t>
            </a:r>
            <a:r>
              <a:rPr lang="en-US" sz="2200" dirty="0" err="1">
                <a:latin typeface="Courier"/>
                <a:cs typeface="Courier"/>
              </a:rPr>
              <a:t>takeWhile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5)</a:t>
            </a:r>
          </a:p>
          <a:p>
            <a:r>
              <a:rPr lang="en-US" sz="2200" dirty="0">
                <a:latin typeface="Courier"/>
                <a:cs typeface="Courier"/>
              </a:rPr>
              <a:t>      .</a:t>
            </a:r>
            <a:r>
              <a:rPr lang="en-US" sz="2200" dirty="0" err="1">
                <a:latin typeface="Courier"/>
                <a:cs typeface="Courier"/>
              </a:rPr>
              <a:t>forEach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System.out</a:t>
            </a:r>
            <a:r>
              <a:rPr lang="en-US" sz="2200" dirty="0">
                <a:latin typeface="Courier"/>
                <a:cs typeface="Courier"/>
              </a:rPr>
              <a:t>::</a:t>
            </a:r>
            <a:r>
              <a:rPr lang="en-US" sz="2200" dirty="0" err="1">
                <a:latin typeface="Courier"/>
                <a:cs typeface="Courier"/>
              </a:rPr>
              <a:t>println</a:t>
            </a:r>
            <a:r>
              <a:rPr lang="en-US" sz="2200" dirty="0">
                <a:latin typeface="Courier"/>
                <a:cs typeface="Courier"/>
              </a:rPr>
              <a:t>);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numbers 1-4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numbers 5-9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An infinite stream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105060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>
                <a:latin typeface="Courier"/>
                <a:cs typeface="Courier"/>
              </a:rPr>
              <a:t>long count = Stream</a:t>
            </a:r>
          </a:p>
          <a:p>
            <a:r>
              <a:rPr lang="en-US" sz="2200" dirty="0">
                <a:latin typeface="Courier"/>
                <a:cs typeface="Courier"/>
              </a:rPr>
              <a:t>  .iterate(1,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&lt; 10,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i+2).count();</a:t>
            </a:r>
          </a:p>
          <a:p>
            <a:r>
              <a:rPr lang="en-US" sz="2200" dirty="0" err="1">
                <a:latin typeface="Courier"/>
                <a:cs typeface="Courier"/>
              </a:rPr>
              <a:t>System.out.println</a:t>
            </a:r>
            <a:r>
              <a:rPr lang="en-US" sz="2200" dirty="0">
                <a:latin typeface="Courier"/>
                <a:cs typeface="Courier"/>
              </a:rPr>
              <a:t>(count);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0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5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10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2598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>
                <a:latin typeface="Courier"/>
                <a:cs typeface="Courier"/>
              </a:rPr>
              <a:t>long count = </a:t>
            </a:r>
            <a:r>
              <a:rPr lang="en-US" sz="2200" dirty="0" err="1">
                <a:latin typeface="Courier"/>
                <a:cs typeface="Courier"/>
              </a:rPr>
              <a:t>Stream.ofNullable</a:t>
            </a:r>
            <a:r>
              <a:rPr lang="en-US" sz="2200" dirty="0">
                <a:latin typeface="Courier"/>
                <a:cs typeface="Courier"/>
              </a:rPr>
              <a:t>(null).count();</a:t>
            </a:r>
          </a:p>
          <a:p>
            <a:r>
              <a:rPr lang="en-US" sz="2200" dirty="0" err="1">
                <a:latin typeface="Courier"/>
                <a:cs typeface="Courier"/>
              </a:rPr>
              <a:t>System.out.println</a:t>
            </a:r>
            <a:r>
              <a:rPr lang="en-US" sz="2200" dirty="0">
                <a:latin typeface="Courier"/>
                <a:cs typeface="Courier"/>
              </a:rPr>
              <a:t>(count);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0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667098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 err="1">
                <a:latin typeface="Courier"/>
                <a:cs typeface="Courier"/>
              </a:rPr>
              <a:t>Stream.iterate</a:t>
            </a:r>
            <a:r>
              <a:rPr lang="en-US" sz="2200" dirty="0">
                <a:latin typeface="Courier"/>
                <a:cs typeface="Courier"/>
              </a:rPr>
              <a:t>(1,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&lt; 10,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++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)</a:t>
            </a:r>
          </a:p>
          <a:p>
            <a:r>
              <a:rPr lang="en-US" sz="2200" dirty="0">
                <a:latin typeface="Courier"/>
                <a:cs typeface="Courier"/>
              </a:rPr>
              <a:t>      .</a:t>
            </a:r>
            <a:r>
              <a:rPr lang="en-US" sz="2200" dirty="0" err="1">
                <a:latin typeface="Courier"/>
                <a:cs typeface="Courier"/>
              </a:rPr>
              <a:t>dropWhile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5)</a:t>
            </a:r>
          </a:p>
          <a:p>
            <a:r>
              <a:rPr lang="en-US" sz="2200" dirty="0">
                <a:latin typeface="Courier"/>
                <a:cs typeface="Courier"/>
              </a:rPr>
              <a:t>      .</a:t>
            </a:r>
            <a:r>
              <a:rPr lang="en-US" sz="2200" dirty="0" err="1">
                <a:latin typeface="Courier"/>
                <a:cs typeface="Courier"/>
              </a:rPr>
              <a:t>forEach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System.out</a:t>
            </a:r>
            <a:r>
              <a:rPr lang="en-US" sz="2200" dirty="0">
                <a:latin typeface="Courier"/>
                <a:cs typeface="Courier"/>
              </a:rPr>
              <a:t>::</a:t>
            </a:r>
            <a:r>
              <a:rPr lang="en-US" sz="2200" dirty="0" err="1">
                <a:latin typeface="Courier"/>
                <a:cs typeface="Courier"/>
              </a:rPr>
              <a:t>println</a:t>
            </a:r>
            <a:r>
              <a:rPr lang="en-US" sz="2200" dirty="0">
                <a:latin typeface="Courier"/>
                <a:cs typeface="Courier"/>
              </a:rPr>
              <a:t>);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numbers 1-4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numbers 5-9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An infinite stream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1054286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 History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52550"/>
            <a:ext cx="5334000" cy="280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084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>
                <a:latin typeface="Courier"/>
                <a:cs typeface="Courier"/>
              </a:rPr>
              <a:t>long count = </a:t>
            </a:r>
            <a:r>
              <a:rPr lang="en-US" sz="2200" dirty="0" err="1">
                <a:latin typeface="Courier"/>
                <a:cs typeface="Courier"/>
              </a:rPr>
              <a:t>Stream.of</a:t>
            </a:r>
            <a:r>
              <a:rPr lang="en-US" sz="2200" dirty="0">
                <a:latin typeface="Courier"/>
                <a:cs typeface="Courier"/>
              </a:rPr>
              <a:t>(null).count();</a:t>
            </a:r>
          </a:p>
          <a:p>
            <a:r>
              <a:rPr lang="en-US" sz="2200" dirty="0" err="1">
                <a:latin typeface="Courier"/>
                <a:cs typeface="Courier"/>
              </a:rPr>
              <a:t>System.out.println</a:t>
            </a:r>
            <a:r>
              <a:rPr lang="en-US" sz="2200" dirty="0">
                <a:latin typeface="Courier"/>
                <a:cs typeface="Courier"/>
              </a:rPr>
              <a:t>(count);</a:t>
            </a:r>
          </a:p>
          <a:p>
            <a:endParaRPr lang="en-US" sz="22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0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4047222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Jigsaw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Multi-release jars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Questions? 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was hardest?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Who wants to share their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435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Jigsaw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Module system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JDK is modularized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92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/</a:t>
            </a:r>
            <a:r>
              <a:rPr lang="en-US" dirty="0" err="1" smtClean="0"/>
              <a:t>src</a:t>
            </a:r>
            <a:endParaRPr lang="en-US" dirty="0"/>
          </a:p>
          <a:p>
            <a:pPr marL="0" indent="0"/>
            <a:r>
              <a:rPr lang="en-US" dirty="0" smtClean="0"/>
              <a:t>	/package1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	/module-</a:t>
            </a:r>
            <a:r>
              <a:rPr lang="en-US" dirty="0" err="1" smtClean="0"/>
              <a:t>info.class</a:t>
            </a:r>
            <a:endParaRPr lang="en-US" dirty="0" smtClean="0"/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	/</a:t>
            </a:r>
            <a:r>
              <a:rPr lang="en-US" dirty="0" err="1" smtClean="0"/>
              <a:t>MyClass.class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291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module </a:t>
            </a:r>
            <a:r>
              <a:rPr lang="en-US" dirty="0" err="1" smtClean="0"/>
              <a:t>moduleName</a:t>
            </a:r>
            <a:endParaRPr lang="en-US" dirty="0" smtClean="0"/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requires </a:t>
            </a:r>
            <a:r>
              <a:rPr lang="en-US" dirty="0" err="1" smtClean="0"/>
              <a:t>otherModuleName</a:t>
            </a:r>
            <a:r>
              <a:rPr lang="en-US" dirty="0" smtClean="0"/>
              <a:t>;</a:t>
            </a:r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exports </a:t>
            </a:r>
            <a:r>
              <a:rPr lang="en-US" dirty="0" err="1" smtClean="0"/>
              <a:t>packageName</a:t>
            </a:r>
            <a:r>
              <a:rPr lang="en-US" dirty="0"/>
              <a:t>;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56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200" dirty="0"/>
              <a:t>https://</a:t>
            </a:r>
            <a:r>
              <a:rPr lang="en-US" sz="2200" dirty="0" err="1"/>
              <a:t>docs.oracle.com</a:t>
            </a:r>
            <a:r>
              <a:rPr lang="en-US" sz="2200" dirty="0"/>
              <a:t>/en/java/</a:t>
            </a:r>
            <a:r>
              <a:rPr lang="en-US" sz="2200" dirty="0" err="1"/>
              <a:t>javase</a:t>
            </a:r>
            <a:r>
              <a:rPr lang="en-US" sz="2200" dirty="0"/>
              <a:t>/11/docs/</a:t>
            </a:r>
            <a:r>
              <a:rPr lang="en-US" sz="2200" dirty="0" err="1"/>
              <a:t>api</a:t>
            </a:r>
            <a:r>
              <a:rPr lang="en-US" sz="2200" dirty="0"/>
              <a:t>/</a:t>
            </a:r>
            <a:r>
              <a:rPr lang="en-US" sz="2200" dirty="0" err="1"/>
              <a:t>java.base</a:t>
            </a:r>
            <a:r>
              <a:rPr lang="en-US" sz="2200" dirty="0"/>
              <a:t>/module-</a:t>
            </a:r>
            <a:r>
              <a:rPr lang="en-US" sz="2200" dirty="0" err="1" smtClean="0"/>
              <a:t>summary.html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57" y="2190750"/>
            <a:ext cx="5005943" cy="213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35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200" dirty="0"/>
              <a:t>https://</a:t>
            </a:r>
            <a:r>
              <a:rPr lang="en-US" sz="2200" dirty="0" err="1"/>
              <a:t>docs.oracle.com</a:t>
            </a:r>
            <a:r>
              <a:rPr lang="en-US" sz="2200" dirty="0"/>
              <a:t>/en/java/</a:t>
            </a:r>
            <a:r>
              <a:rPr lang="en-US" sz="2200" dirty="0" err="1"/>
              <a:t>javase</a:t>
            </a:r>
            <a:r>
              <a:rPr lang="en-US" sz="2200" dirty="0"/>
              <a:t>/11/docs/</a:t>
            </a:r>
            <a:r>
              <a:rPr lang="en-US" sz="2200" dirty="0" err="1"/>
              <a:t>api</a:t>
            </a:r>
            <a:r>
              <a:rPr lang="en-US" sz="2200" dirty="0"/>
              <a:t>/</a:t>
            </a:r>
            <a:r>
              <a:rPr lang="en-US" sz="2200" dirty="0" err="1"/>
              <a:t>java.logging</a:t>
            </a:r>
            <a:r>
              <a:rPr lang="en-US" sz="2200" dirty="0"/>
              <a:t>/module-</a:t>
            </a:r>
            <a:r>
              <a:rPr lang="en-US" sz="2200" dirty="0" err="1"/>
              <a:t>summary.html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190750"/>
            <a:ext cx="3786496" cy="223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2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file “commands”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Requires </a:t>
            </a:r>
            <a:r>
              <a:rPr lang="mr-IN" dirty="0" smtClean="0"/>
              <a:t>–</a:t>
            </a:r>
            <a:r>
              <a:rPr lang="en-US" dirty="0" smtClean="0"/>
              <a:t> dependencies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Requires transitive </a:t>
            </a:r>
            <a:r>
              <a:rPr lang="mr-IN" dirty="0" smtClean="0"/>
              <a:t>–</a:t>
            </a:r>
            <a:r>
              <a:rPr lang="en-US" dirty="0" smtClean="0"/>
              <a:t> grant to caller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Exports </a:t>
            </a:r>
            <a:r>
              <a:rPr lang="mr-IN" dirty="0" smtClean="0"/>
              <a:t>–</a:t>
            </a:r>
            <a:r>
              <a:rPr lang="en-US" dirty="0" smtClean="0"/>
              <a:t> share package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Opens </a:t>
            </a:r>
            <a:r>
              <a:rPr lang="mr-IN" dirty="0" smtClean="0"/>
              <a:t>–</a:t>
            </a:r>
            <a:r>
              <a:rPr lang="en-US" dirty="0" smtClean="0"/>
              <a:t> for reflection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7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dirty="0" smtClean="0"/>
              <a:t>Why helps your job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Why helps your knowledge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How relates to real world 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86930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err="1"/>
              <a:t>j</a:t>
            </a:r>
            <a:r>
              <a:rPr lang="en-US" dirty="0" err="1" smtClean="0"/>
              <a:t>ava.base</a:t>
            </a:r>
            <a:r>
              <a:rPr lang="en-US" dirty="0" smtClean="0"/>
              <a:t> available by default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Can have “private” package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 circular dependencies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41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https://</a:t>
            </a:r>
            <a:r>
              <a:rPr lang="en-US" dirty="0" err="1"/>
              <a:t>docs.oracle.com</a:t>
            </a:r>
            <a:r>
              <a:rPr lang="en-US" dirty="0"/>
              <a:t>/en/java/</a:t>
            </a:r>
            <a:r>
              <a:rPr lang="en-US" dirty="0" err="1"/>
              <a:t>javase</a:t>
            </a:r>
            <a:r>
              <a:rPr lang="en-US" dirty="0"/>
              <a:t>/11/docs/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java.base</a:t>
            </a:r>
            <a:r>
              <a:rPr lang="en-US" dirty="0"/>
              <a:t>/module-</a:t>
            </a:r>
            <a:r>
              <a:rPr lang="en-US" dirty="0" err="1" smtClean="0"/>
              <a:t>summary.html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343150"/>
            <a:ext cx="4648200" cy="198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06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Multi-Release Jar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/MyClass1.class</a:t>
            </a:r>
          </a:p>
          <a:p>
            <a:pPr marL="0" indent="0"/>
            <a:r>
              <a:rPr lang="en-US" dirty="0" smtClean="0"/>
              <a:t>/META-INF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/MANIFEST.MF 	Multi-Release: true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/versions</a:t>
            </a:r>
            <a:endParaRPr lang="en-US" dirty="0"/>
          </a:p>
          <a:p>
            <a:pPr marL="0" indent="0"/>
            <a:r>
              <a:rPr lang="en-US" dirty="0" smtClean="0"/>
              <a:t>		/11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		/MyClass1.class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53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Override “default” files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Can specify Java 9+ explicitly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If don’t specify, uses “default” files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Java 8 will use “default”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55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Alternate API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More efficient implementations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Not coupled to lowest version of Java in Prod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86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maximum number of multi-version folders you can currently have the are version specific?</a:t>
            </a:r>
          </a:p>
          <a:p>
            <a:endParaRPr lang="en-US" sz="22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1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2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3</a:t>
            </a:r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65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name of the property to enable multi-release jars?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MultiRelease</a:t>
            </a:r>
            <a:r>
              <a:rPr lang="en-US" dirty="0" smtClean="0"/>
              <a:t>=on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MultiRelease</a:t>
            </a:r>
            <a:r>
              <a:rPr lang="en-US" dirty="0" smtClean="0"/>
              <a:t>=true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Multi-Release=on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Multi-Release=</a:t>
            </a:r>
            <a:r>
              <a:rPr lang="en-US" dirty="0" smtClean="0"/>
              <a:t>true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None of the above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0097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module command allows callers to access a package?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e</a:t>
            </a:r>
            <a:r>
              <a:rPr lang="en-US" dirty="0" smtClean="0"/>
              <a:t>xports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opens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reflects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requires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None of the above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015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name of the folder for multi-release files?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files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multiRelease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multi-release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versions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None of the above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4480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How many modules are available by default?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0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3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4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0525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Beta Cert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dirty="0" smtClean="0"/>
              <a:t>More questions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Sometimes no right answer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Can leave comments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Few study materials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7153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module command allows reflection?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e</a:t>
            </a:r>
            <a:r>
              <a:rPr lang="en-US" dirty="0" smtClean="0"/>
              <a:t>xports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opens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reflects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requires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None of the above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48555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name of the property to enable multi-release jars?</a:t>
            </a:r>
          </a:p>
          <a:p>
            <a:endParaRPr lang="en-US" sz="2200" dirty="0" smtClean="0">
              <a:latin typeface="Courier"/>
              <a:cs typeface="Courier"/>
            </a:endParaRPr>
          </a:p>
          <a:p>
            <a:endParaRPr lang="en-US" sz="22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MultiRelease</a:t>
            </a:r>
            <a:r>
              <a:rPr lang="en-US" dirty="0" smtClean="0"/>
              <a:t>=on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MultiRelease</a:t>
            </a:r>
            <a:r>
              <a:rPr lang="en-US" dirty="0" smtClean="0"/>
              <a:t>=true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Multi-Release=on</a:t>
            </a:r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Multi-Release=true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4151666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Study tips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Harder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did you observe creating the multi module jar?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How many modules are built in? Which look most useful?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Did anyone succeed in packaging a module?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0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the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Even if for Java 8</a:t>
            </a:r>
          </a:p>
          <a:p>
            <a:pPr marL="782258" lvl="1" indent="-456977">
              <a:buFont typeface="Arial"/>
              <a:buChar char="•"/>
            </a:pPr>
            <a:r>
              <a:rPr lang="en-US" dirty="0" smtClean="0"/>
              <a:t>Study Guide (ex: Mine!)</a:t>
            </a:r>
          </a:p>
          <a:p>
            <a:pPr marL="782258" lvl="1" indent="-456977">
              <a:buFont typeface="Arial"/>
              <a:buChar char="•"/>
            </a:pPr>
            <a:r>
              <a:rPr lang="en-US" dirty="0" smtClean="0"/>
              <a:t>Mock Exams (ex: </a:t>
            </a:r>
            <a:r>
              <a:rPr lang="en-US" dirty="0" err="1" smtClean="0"/>
              <a:t>Enthuware</a:t>
            </a:r>
            <a:r>
              <a:rPr lang="en-US" dirty="0" smtClean="0"/>
              <a:t>)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Study at least 15 minutes a day (advice courtesy of Bert Bates)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Create a plan (even if don’t follow)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the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Code snippets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Memorize and write down that day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How do use practice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9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of the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Writing instrument and materials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Time management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Flagging questions and multiple passes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Don’t leave any blank!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06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the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Celebrate!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Tweet me your success </a:t>
            </a:r>
            <a:r>
              <a:rPr lang="en-US" dirty="0" smtClean="0">
                <a:sym typeface="Wingdings"/>
              </a:rPr>
              <a:t>.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7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Almost the end...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Ten more questions. 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Keep track of how well you do!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20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Which version should I use?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80437D-9373-BF42-B2CB-7A9F9DECB36E}" type="slidenum">
              <a:rPr lang="en-US"/>
              <a:pPr>
                <a:defRPr/>
              </a:pPr>
              <a:t>15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0233866"/>
              </p:ext>
            </p:extLst>
          </p:nvPr>
        </p:nvGraphicFramePr>
        <p:xfrm>
          <a:off x="815975" y="1470025"/>
          <a:ext cx="7504113" cy="25603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501371"/>
                <a:gridCol w="2501371"/>
                <a:gridCol w="250137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Java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Oracle JDK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Open JDK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New version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Every 3 years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Every 6 months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Paid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Free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Upgrade</a:t>
                      </a:r>
                      <a:r>
                        <a:rPr lang="en-US" sz="2400" baseline="0" dirty="0" smtClean="0"/>
                        <a:t> Options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400" dirty="0" smtClean="0"/>
                        <a:t>Next version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400" dirty="0" smtClean="0"/>
                        <a:t>Security patch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400" dirty="0" smtClean="0"/>
                        <a:t>Open</a:t>
                      </a:r>
                      <a:r>
                        <a:rPr lang="en-US" sz="2400" baseline="0" dirty="0" smtClean="0"/>
                        <a:t> JDK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400" dirty="0" smtClean="0"/>
                        <a:t>Interim security patch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400" dirty="0" smtClean="0"/>
                        <a:t>Next version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3823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is true?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Line x1 doesn’t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Line x2 doesn’t compile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Line x3 doesn’t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MAX is accessible to implementing classes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m</a:t>
            </a:r>
            <a:r>
              <a:rPr lang="en-US" sz="2400" dirty="0" smtClean="0"/>
              <a:t>ax2() is </a:t>
            </a:r>
            <a:r>
              <a:rPr lang="en-US" sz="2400" dirty="0"/>
              <a:t>accessible to implementing classes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971550"/>
            <a:ext cx="4559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4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output</a:t>
            </a:r>
          </a:p>
          <a:p>
            <a:r>
              <a:rPr lang="en-US" dirty="0"/>
              <a:t>w</a:t>
            </a:r>
            <a:r>
              <a:rPr lang="en-US" dirty="0" smtClean="0"/>
              <a:t>hen run </a:t>
            </a:r>
          </a:p>
          <a:p>
            <a:r>
              <a:rPr lang="en-US" dirty="0" smtClean="0"/>
              <a:t>java </a:t>
            </a:r>
            <a:r>
              <a:rPr lang="en-US" dirty="0" err="1" smtClean="0"/>
              <a:t>Output.java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5</a:t>
            </a:r>
            <a:endParaRPr lang="en-US" sz="2400" dirty="0" smtClean="0"/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6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throws an exception at runtime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895350"/>
            <a:ext cx="42926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is true of modules?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A single class can be exported.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A single package can be exported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They require a module-</a:t>
            </a:r>
            <a:r>
              <a:rPr lang="en-US" sz="2400" dirty="0" err="1" smtClean="0"/>
              <a:t>def</a:t>
            </a:r>
            <a:r>
              <a:rPr lang="en-US" sz="2400" dirty="0" smtClean="0"/>
              <a:t> file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They require a module-info file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None of the above</a:t>
            </a:r>
          </a:p>
          <a:p>
            <a:pPr marL="514100" indent="-514100">
              <a:buFont typeface="+mj-lt"/>
              <a:buAutoNum type="alphaUcPeriod"/>
            </a:pPr>
            <a:endParaRPr lang="en-US" sz="2400" dirty="0"/>
          </a:p>
          <a:p>
            <a:pPr marL="0" indent="0"/>
            <a:endParaRPr lang="en-US" sz="2400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89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output</a:t>
            </a:r>
          </a:p>
          <a:p>
            <a:r>
              <a:rPr lang="en-US" dirty="0"/>
              <a:t>w</a:t>
            </a:r>
            <a:r>
              <a:rPr lang="en-US" dirty="0" smtClean="0"/>
              <a:t>hen run </a:t>
            </a:r>
          </a:p>
          <a:p>
            <a:r>
              <a:rPr lang="en-US" dirty="0" smtClean="0"/>
              <a:t>java </a:t>
            </a:r>
            <a:r>
              <a:rPr lang="en-US" dirty="0" err="1" smtClean="0"/>
              <a:t>Lists.java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[x]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[y]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throws an exception at runtime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971550"/>
            <a:ext cx="5080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54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Where can you use </a:t>
            </a:r>
            <a:r>
              <a:rPr lang="en-US" dirty="0" err="1" smtClean="0"/>
              <a:t>var</a:t>
            </a:r>
            <a:r>
              <a:rPr lang="en-US" dirty="0" smtClean="0"/>
              <a:t> with try with resources?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For an effectively final variable used in a try with resources declaration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In the catch declaration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In an instance variable referenced by the body of the try with resources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In a try with resources declaration</a:t>
            </a:r>
          </a:p>
          <a:p>
            <a:pPr marL="0" indent="0"/>
            <a:endParaRPr lang="en-US" sz="2400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41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output</a:t>
            </a:r>
          </a:p>
          <a:p>
            <a:r>
              <a:rPr lang="en-US" dirty="0"/>
              <a:t>w</a:t>
            </a:r>
            <a:r>
              <a:rPr lang="en-US" dirty="0" smtClean="0"/>
              <a:t>hen run </a:t>
            </a:r>
          </a:p>
          <a:p>
            <a:r>
              <a:rPr lang="en-US" dirty="0" smtClean="0"/>
              <a:t>java </a:t>
            </a:r>
            <a:r>
              <a:rPr lang="en-US" dirty="0" err="1" smtClean="0"/>
              <a:t>Lists.java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[x]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[y]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throws an exception at runtime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971550"/>
            <a:ext cx="4826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96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is true of multi-release jars?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An older version of Java will ignore folders for newer versions.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Newer versions are designated with a version folder in the root directory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They can be unzipped in WinZip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You can create a “8” folder for Java 8 projects.</a:t>
            </a:r>
          </a:p>
          <a:p>
            <a:pPr marL="514100" indent="-514100">
              <a:buFont typeface="+mj-lt"/>
              <a:buAutoNum type="alphaUcPeriod"/>
            </a:pPr>
            <a:endParaRPr lang="en-US" sz="2400" dirty="0"/>
          </a:p>
          <a:p>
            <a:pPr marL="0" indent="0"/>
            <a:endParaRPr lang="en-US" sz="2400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9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output</a:t>
            </a:r>
          </a:p>
          <a:p>
            <a:r>
              <a:rPr lang="en-US" dirty="0"/>
              <a:t>w</a:t>
            </a:r>
            <a:r>
              <a:rPr lang="en-US" dirty="0" smtClean="0"/>
              <a:t>hen run </a:t>
            </a:r>
          </a:p>
          <a:p>
            <a:r>
              <a:rPr lang="en-US" dirty="0" smtClean="0"/>
              <a:t>java </a:t>
            </a:r>
            <a:r>
              <a:rPr lang="en-US" dirty="0" err="1" smtClean="0"/>
              <a:t>Output.java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5</a:t>
            </a:r>
            <a:endParaRPr lang="en-US" sz="2400" dirty="0" smtClean="0"/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6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throws an exception at runtime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047750"/>
            <a:ext cx="43815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9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are true statements?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If strip() returns true, trim() will always return true.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If </a:t>
            </a:r>
            <a:r>
              <a:rPr lang="en-US" sz="2400" dirty="0" err="1"/>
              <a:t>stripLeading</a:t>
            </a:r>
            <a:r>
              <a:rPr lang="en-US" sz="2400" dirty="0"/>
              <a:t>() returns true, trim() will always return true.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If trim() returns true, strip() will always return true.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If trim() returns true, </a:t>
            </a:r>
            <a:r>
              <a:rPr lang="en-US" sz="2400" dirty="0" err="1" smtClean="0"/>
              <a:t>stripLeading</a:t>
            </a:r>
            <a:r>
              <a:rPr lang="en-US" sz="2400" dirty="0" smtClean="0"/>
              <a:t>(</a:t>
            </a:r>
            <a:r>
              <a:rPr lang="en-US" sz="2400" dirty="0"/>
              <a:t>) will always return true.</a:t>
            </a:r>
          </a:p>
          <a:p>
            <a:pPr marL="0" indent="0"/>
            <a:endParaRPr lang="en-US" sz="2400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741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/>
              <a:t>Question </a:t>
            </a:r>
            <a:r>
              <a:rPr lang="en-US" smtClean="0"/>
              <a:t>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output</a:t>
            </a:r>
          </a:p>
          <a:p>
            <a:r>
              <a:rPr lang="en-US" dirty="0"/>
              <a:t>w</a:t>
            </a:r>
            <a:r>
              <a:rPr lang="en-US" dirty="0" smtClean="0"/>
              <a:t>hen run </a:t>
            </a:r>
          </a:p>
          <a:p>
            <a:r>
              <a:rPr lang="en-US" dirty="0" smtClean="0"/>
              <a:t>java </a:t>
            </a:r>
            <a:r>
              <a:rPr lang="en-US" dirty="0" err="1" smtClean="0"/>
              <a:t>Lists.java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[x]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[y]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throws an exception at runtime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200150"/>
            <a:ext cx="48641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 for Java 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dirty="0" smtClean="0"/>
              <a:t>Two exams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LTS versions of Java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Cert site reorg </a:t>
            </a:r>
            <a:r>
              <a:rPr lang="mr-IN" dirty="0" smtClean="0"/>
              <a:t>–</a:t>
            </a:r>
            <a:r>
              <a:rPr lang="en-US" dirty="0" smtClean="0"/>
              <a:t> beta page gone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43070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 </a:t>
            </a:r>
            <a:r>
              <a:rPr lang="en-US" dirty="0" err="1" smtClean="0"/>
              <a:t>giveway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160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581150"/>
            <a:ext cx="1870859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27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Dates from last time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00276"/>
              </p:ext>
            </p:extLst>
          </p:nvPr>
        </p:nvGraphicFramePr>
        <p:xfrm>
          <a:off x="815980" y="1470026"/>
          <a:ext cx="7504113" cy="2756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501371"/>
                <a:gridCol w="2501371"/>
                <a:gridCol w="2501371"/>
              </a:tblGrid>
              <a:tr h="3708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Java 8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Java 11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Release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March 18, 2014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Sept 25, 2018</a:t>
                      </a:r>
                      <a:endParaRPr lang="en-US" sz="1800" dirty="0"/>
                    </a:p>
                  </a:txBody>
                  <a:tcPr/>
                </a:tc>
              </a:tr>
              <a:tr h="54768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Objectives/beta</a:t>
                      </a:r>
                      <a:r>
                        <a:rPr lang="en-US" sz="1800" baseline="0" dirty="0" smtClean="0"/>
                        <a:t> announced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August 31,</a:t>
                      </a:r>
                      <a:r>
                        <a:rPr lang="en-US" sz="1800" baseline="0" dirty="0" smtClean="0"/>
                        <a:t> 2014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March 2019?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Beta opens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702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April 28,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???</a:t>
                      </a:r>
                      <a:endParaRPr lang="en-US" sz="1800" dirty="0"/>
                    </a:p>
                  </a:txBody>
                  <a:tcPr/>
                </a:tc>
              </a:tr>
              <a:tr h="100392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Retirement of previous Java </a:t>
                      </a:r>
                      <a:r>
                        <a:rPr lang="en-US" sz="1800" baseline="0" dirty="0" smtClean="0"/>
                        <a:t>exams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702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Java 6 </a:t>
                      </a:r>
                      <a:r>
                        <a:rPr lang="mr-IN" sz="1800" dirty="0" smtClean="0"/>
                        <a:t>–</a:t>
                      </a:r>
                      <a:r>
                        <a:rPr lang="en-US" sz="1800" dirty="0" smtClean="0"/>
                        <a:t> May 31, 2018</a:t>
                      </a:r>
                    </a:p>
                    <a:p>
                      <a:pPr marL="0" marR="0" indent="0" algn="l" defTabSz="3702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Java 7 </a:t>
                      </a:r>
                      <a:r>
                        <a:rPr lang="mr-IN" sz="1800" dirty="0" smtClean="0"/>
                        <a:t>–</a:t>
                      </a:r>
                      <a:r>
                        <a:rPr lang="en-US" sz="1800" dirty="0" smtClean="0"/>
                        <a:t> Dec 30,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Java 8</a:t>
                      </a:r>
                      <a:r>
                        <a:rPr lang="en-US" sz="1800" baseline="0" dirty="0" smtClean="0"/>
                        <a:t> - </a:t>
                      </a:r>
                      <a:r>
                        <a:rPr lang="en-US" sz="1800" dirty="0" smtClean="0"/>
                        <a:t>???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57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Java 11 </a:t>
            </a:r>
            <a:r>
              <a:rPr lang="mr-IN" dirty="0" smtClean="0"/>
              <a:t>–</a:t>
            </a:r>
            <a:r>
              <a:rPr lang="en-US" dirty="0" smtClean="0"/>
              <a:t> if don’t have: https</a:t>
            </a:r>
            <a:r>
              <a:rPr lang="en-US" dirty="0"/>
              <a:t>://</a:t>
            </a:r>
            <a:r>
              <a:rPr lang="en-US" dirty="0" err="1"/>
              <a:t>jdk.java.net</a:t>
            </a:r>
            <a:r>
              <a:rPr lang="en-US" dirty="0"/>
              <a:t>/11</a:t>
            </a:r>
            <a:r>
              <a:rPr lang="en-US" dirty="0" smtClean="0"/>
              <a:t>/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Text editor of your choice</a:t>
            </a:r>
          </a:p>
          <a:p>
            <a:pPr marL="782256" lvl="1" indent="-456977">
              <a:buFont typeface="Arial"/>
              <a:buChar char="•"/>
            </a:pPr>
            <a:r>
              <a:rPr lang="en-US" dirty="0" smtClean="0"/>
              <a:t>No IDE!</a:t>
            </a:r>
            <a:endParaRPr lang="en-US" dirty="0"/>
          </a:p>
          <a:p>
            <a:pPr marL="782256" lvl="1" indent="-456977">
              <a:buFont typeface="Arial"/>
              <a:buChar char="•"/>
            </a:pPr>
            <a:r>
              <a:rPr lang="en-US" dirty="0" smtClean="0"/>
              <a:t>No syntax highlighting!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70142">
              <a:defRPr/>
            </a:pPr>
            <a:r>
              <a:rPr lang="en-US" dirty="0" smtClean="0"/>
              <a:t>Optional: Aliases</a:t>
            </a:r>
            <a:endParaRPr lang="en-US" dirty="0"/>
          </a:p>
        </p:txBody>
      </p:sp>
      <p:sp>
        <p:nvSpPr>
          <p:cNvPr id="66562" name="Rectangle 1"/>
          <p:cNvSpPr>
            <a:spLocks noChangeArrowheads="1"/>
          </p:cNvSpPr>
          <p:nvPr/>
        </p:nvSpPr>
        <p:spPr bwMode="auto">
          <a:xfrm>
            <a:off x="1066800" y="1708150"/>
            <a:ext cx="7162800" cy="2814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03" rIns="91404" bIns="45703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alias javac11=/Library/Java/</a:t>
            </a:r>
            <a:r>
              <a:rPr lang="en-US" dirty="0" err="1">
                <a:solidFill>
                  <a:schemeClr val="tx1"/>
                </a:solidFill>
                <a:latin typeface="Courier" charset="0"/>
                <a:cs typeface="Courier" charset="0"/>
              </a:rPr>
              <a:t>JavaVirtualMachines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sk-SK" dirty="0">
                <a:solidFill>
                  <a:schemeClr val="tx1"/>
                </a:solidFill>
                <a:latin typeface="Courier" charset="0"/>
                <a:cs typeface="Courier" charset="0"/>
              </a:rPr>
              <a:t>jdk-11.0.2.jdk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Contents/Home/bin/</a:t>
            </a:r>
            <a:r>
              <a:rPr lang="en-US" dirty="0" err="1">
                <a:solidFill>
                  <a:schemeClr val="tx1"/>
                </a:solidFill>
                <a:latin typeface="Courier" charset="0"/>
                <a:cs typeface="Courier" charset="0"/>
              </a:rPr>
              <a:t>javac</a:t>
            </a:r>
            <a:endParaRPr lang="en-US" dirty="0">
              <a:solidFill>
                <a:schemeClr val="tx1"/>
              </a:solidFill>
              <a:latin typeface="Courier" charset="0"/>
              <a:cs typeface="Courier" charset="0"/>
            </a:endParaRPr>
          </a:p>
          <a:p>
            <a:endParaRPr lang="en-US" dirty="0">
              <a:solidFill>
                <a:schemeClr val="tx1"/>
              </a:solidFill>
              <a:latin typeface="Courier" charset="0"/>
              <a:cs typeface="Courier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alias java11=/Library/Java/</a:t>
            </a:r>
            <a:r>
              <a:rPr lang="en-US" dirty="0" err="1">
                <a:solidFill>
                  <a:schemeClr val="tx1"/>
                </a:solidFill>
                <a:latin typeface="Courier" charset="0"/>
                <a:cs typeface="Courier" charset="0"/>
              </a:rPr>
              <a:t>JavaVirtualMachines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sk-SK" dirty="0">
                <a:solidFill>
                  <a:schemeClr val="tx1"/>
                </a:solidFill>
                <a:latin typeface="Courier" charset="0"/>
                <a:cs typeface="Courier" charset="0"/>
              </a:rPr>
              <a:t>jdk-11.0.2.jdk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Contents/Home/bin/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java</a:t>
            </a:r>
          </a:p>
          <a:p>
            <a:endParaRPr lang="en-US" dirty="0">
              <a:solidFill>
                <a:schemeClr val="tx1"/>
              </a:solidFill>
              <a:latin typeface="Courier" charset="0"/>
              <a:cs typeface="Courier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alias 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jshell11</a:t>
            </a:r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=/Library/Java/</a:t>
            </a:r>
            <a:r>
              <a:rPr lang="en-US" dirty="0" err="1">
                <a:solidFill>
                  <a:schemeClr val="tx1"/>
                </a:solidFill>
                <a:latin typeface="Courier" charset="0"/>
                <a:cs typeface="Courier" charset="0"/>
              </a:rPr>
              <a:t>JavaVirtualMachines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sk-SK" dirty="0">
                <a:solidFill>
                  <a:schemeClr val="tx1"/>
                </a:solidFill>
                <a:latin typeface="Courier" charset="0"/>
                <a:cs typeface="Courier" charset="0"/>
              </a:rPr>
              <a:t>jdk-11.0.2.jdk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Contents/Home/bin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en-US" dirty="0" err="1" smtClean="0">
                <a:solidFill>
                  <a:schemeClr val="tx1"/>
                </a:solidFill>
                <a:latin typeface="Courier" charset="0"/>
                <a:cs typeface="Courier" charset="0"/>
              </a:rPr>
              <a:t>jshell</a:t>
            </a:r>
            <a:endParaRPr lang="en-US" dirty="0">
              <a:solidFill>
                <a:schemeClr val="tx1"/>
              </a:solidFill>
              <a:latin typeface="Courier" charset="0"/>
              <a:cs typeface="Courier" charset="0"/>
            </a:endParaRPr>
          </a:p>
          <a:p>
            <a:endParaRPr lang="en-US" dirty="0">
              <a:solidFill>
                <a:schemeClr val="tx1"/>
              </a:solidFill>
              <a:latin typeface="Courier" charset="0"/>
              <a:cs typeface="Courie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F60468-B558-A940-92DC-05326F69A143}" type="slidenum">
              <a:rPr lang="en-US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28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end of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speakerdeck.com</a:t>
            </a:r>
            <a:r>
              <a:rPr lang="en-US" dirty="0"/>
              <a:t>/</a:t>
            </a:r>
            <a:r>
              <a:rPr lang="en-US" dirty="0" err="1"/>
              <a:t>boyarsky</a:t>
            </a:r>
            <a:endParaRPr lang="en-US" dirty="0"/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boyarsky</a:t>
            </a:r>
            <a:r>
              <a:rPr lang="en-US" dirty="0"/>
              <a:t>/2019-dev-nexus-java-11-cert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9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Single _ no longer a valid identifier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Double underscore valid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Underscore and letters valid</a:t>
            </a:r>
          </a:p>
          <a:p>
            <a:pPr marL="456977" indent="-456977">
              <a:buFont typeface="Arial"/>
              <a:buChar char="•"/>
            </a:pPr>
            <a:endParaRPr lang="en-US" dirty="0"/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Why? Positioning for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088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Private and private static methods allowed in interfaces</a:t>
            </a:r>
          </a:p>
          <a:p>
            <a:pPr marL="456977" indent="-456977">
              <a:buFont typeface="Arial"/>
              <a:buChar char="•"/>
            </a:pPr>
            <a:endParaRPr lang="en-US" dirty="0"/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Why? Can write other code so maintainability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500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Allowed in Interfaces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6730480"/>
              </p:ext>
            </p:extLst>
          </p:nvPr>
        </p:nvGraphicFramePr>
        <p:xfrm>
          <a:off x="815979" y="1470025"/>
          <a:ext cx="7504114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52057"/>
                <a:gridCol w="37520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Type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Scope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Constants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Public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Abstract Methods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Public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Default</a:t>
                      </a:r>
                      <a:r>
                        <a:rPr lang="en-US" sz="2200" baseline="0" dirty="0" smtClean="0"/>
                        <a:t> Methods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Public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Static Methods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Public or private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Instance methods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Private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332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09551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047751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compile?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String </a:t>
            </a:r>
            <a:r>
              <a:rPr lang="en-US" dirty="0" err="1" smtClean="0"/>
              <a:t>abc</a:t>
            </a:r>
            <a:r>
              <a:rPr lang="en-US" dirty="0" smtClean="0"/>
              <a:t> 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</a:t>
            </a:r>
            <a:r>
              <a:rPr lang="en-US" dirty="0" smtClean="0"/>
              <a:t>123 = </a:t>
            </a:r>
            <a:r>
              <a:rPr lang="en-US" dirty="0"/>
              <a:t>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</a:t>
            </a:r>
            <a:r>
              <a:rPr lang="en-US" dirty="0" smtClean="0"/>
              <a:t>() </a:t>
            </a:r>
            <a:r>
              <a:rPr lang="en-US" dirty="0"/>
              <a:t>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</a:t>
            </a:r>
            <a:r>
              <a:rPr lang="en-US" dirty="0" smtClean="0"/>
              <a:t>__ </a:t>
            </a:r>
            <a:r>
              <a:rPr lang="en-US" dirty="0"/>
              <a:t>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String _ = </a:t>
            </a:r>
            <a:r>
              <a:rPr lang="en-US" dirty="0"/>
              <a:t>null;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45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Module 1 </a:t>
            </a:r>
            <a:r>
              <a:rPr lang="mr-IN" dirty="0" smtClean="0"/>
              <a:t>–</a:t>
            </a:r>
            <a:r>
              <a:rPr lang="en-US" dirty="0" smtClean="0"/>
              <a:t> Question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blank?</a:t>
            </a:r>
          </a:p>
          <a:p>
            <a:r>
              <a:rPr lang="en-US" sz="2400" dirty="0">
                <a:latin typeface="Courier"/>
                <a:cs typeface="Courier"/>
              </a:rPr>
              <a:t>interface </a:t>
            </a:r>
            <a:r>
              <a:rPr lang="en-US" sz="2400" dirty="0" err="1">
                <a:latin typeface="Courier"/>
                <a:cs typeface="Courier"/>
              </a:rPr>
              <a:t>TheInterface</a:t>
            </a:r>
            <a:r>
              <a:rPr lang="en-US" sz="2400" dirty="0">
                <a:latin typeface="Courier"/>
                <a:cs typeface="Courier"/>
              </a:rPr>
              <a:t> {</a:t>
            </a:r>
          </a:p>
          <a:p>
            <a:r>
              <a:rPr lang="en-US" sz="2400" dirty="0">
                <a:latin typeface="Courier"/>
                <a:cs typeface="Courier"/>
              </a:rPr>
              <a:t>    ____ </a:t>
            </a:r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 method() { return 1; } }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ublic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rotected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 modifier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private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991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blank?</a:t>
            </a:r>
          </a:p>
          <a:p>
            <a:r>
              <a:rPr lang="en-US" sz="2400" dirty="0">
                <a:latin typeface="Courier"/>
                <a:cs typeface="Courier"/>
              </a:rPr>
              <a:t>interface </a:t>
            </a:r>
            <a:r>
              <a:rPr lang="en-US" sz="2400" dirty="0" err="1">
                <a:latin typeface="Courier"/>
                <a:cs typeface="Courier"/>
              </a:rPr>
              <a:t>TheInterface</a:t>
            </a:r>
            <a:r>
              <a:rPr lang="en-US" sz="2400" dirty="0">
                <a:latin typeface="Courier"/>
                <a:cs typeface="Courier"/>
              </a:rPr>
              <a:t> {</a:t>
            </a:r>
          </a:p>
          <a:p>
            <a:r>
              <a:rPr lang="en-US" sz="2400" dirty="0">
                <a:latin typeface="Courier"/>
                <a:cs typeface="Courier"/>
              </a:rPr>
              <a:t>    ____ static void method() {} }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ublic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rotected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n</a:t>
            </a:r>
            <a:r>
              <a:rPr lang="en-US" dirty="0" smtClean="0"/>
              <a:t>o modifier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private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8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09551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2001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compile?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String _a 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</a:t>
            </a:r>
            <a:r>
              <a:rPr lang="en-US" dirty="0" smtClean="0"/>
              <a:t>_1 = </a:t>
            </a:r>
            <a:r>
              <a:rPr lang="en-US" dirty="0"/>
              <a:t>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$</a:t>
            </a:r>
            <a:r>
              <a:rPr lang="en-US" dirty="0" smtClean="0"/>
              <a:t> </a:t>
            </a:r>
            <a:r>
              <a:rPr lang="en-US" dirty="0"/>
              <a:t>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</a:t>
            </a:r>
            <a:r>
              <a:rPr lang="en-US" dirty="0" smtClean="0"/>
              <a:t>_ </a:t>
            </a:r>
            <a:r>
              <a:rPr lang="en-US" dirty="0"/>
              <a:t>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String __  = 1;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64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blank?</a:t>
            </a:r>
          </a:p>
          <a:p>
            <a:r>
              <a:rPr lang="en-US" sz="2400" dirty="0">
                <a:latin typeface="Courier"/>
                <a:cs typeface="Courier"/>
              </a:rPr>
              <a:t>interface </a:t>
            </a:r>
            <a:r>
              <a:rPr lang="en-US" sz="2400" dirty="0" err="1">
                <a:latin typeface="Courier"/>
                <a:cs typeface="Courier"/>
              </a:rPr>
              <a:t>TheInterface</a:t>
            </a:r>
            <a:r>
              <a:rPr lang="en-US" sz="2400" dirty="0">
                <a:latin typeface="Courier"/>
                <a:cs typeface="Courier"/>
              </a:rPr>
              <a:t> {</a:t>
            </a:r>
          </a:p>
          <a:p>
            <a:r>
              <a:rPr lang="en-US" sz="2400" dirty="0">
                <a:latin typeface="Courier"/>
                <a:cs typeface="Courier"/>
              </a:rPr>
              <a:t>    ____ default void method() {} }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ublic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rotected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n</a:t>
            </a:r>
            <a:r>
              <a:rPr lang="en-US" dirty="0" smtClean="0"/>
              <a:t>o modifier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private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926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compile?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double d = 1_0;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double d = </a:t>
            </a:r>
            <a:r>
              <a:rPr lang="en-US" dirty="0" smtClean="0"/>
              <a:t>1.0</a:t>
            </a:r>
            <a:r>
              <a:rPr lang="en-US" dirty="0"/>
              <a:t>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double </a:t>
            </a:r>
            <a:r>
              <a:rPr lang="en-US" dirty="0" err="1" smtClean="0"/>
              <a:t>d_d</a:t>
            </a:r>
            <a:r>
              <a:rPr lang="en-US" dirty="0" smtClean="0"/>
              <a:t> </a:t>
            </a:r>
            <a:r>
              <a:rPr lang="en-US" dirty="0"/>
              <a:t>= 1_0;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double _d_ </a:t>
            </a:r>
            <a:r>
              <a:rPr lang="en-US" dirty="0"/>
              <a:t>= </a:t>
            </a:r>
            <a:r>
              <a:rPr lang="en-US" dirty="0" smtClean="0"/>
              <a:t>_1_;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double _ </a:t>
            </a:r>
            <a:r>
              <a:rPr lang="en-US" dirty="0"/>
              <a:t>= </a:t>
            </a:r>
            <a:r>
              <a:rPr lang="en-US" dirty="0" smtClean="0"/>
              <a:t>1_;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66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How many identifiers could have been changed to _ in Java 10?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0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1-2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3-4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5 or more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</a:t>
            </a:r>
            <a:r>
              <a:rPr lang="mr-IN" dirty="0" smtClean="0"/>
              <a:t>–</a:t>
            </a:r>
            <a:r>
              <a:rPr lang="en-US" dirty="0" smtClean="0"/>
              <a:t> code does not compile</a:t>
            </a:r>
          </a:p>
          <a:p>
            <a:pPr marL="0" indent="0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657350"/>
            <a:ext cx="51435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86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70070">
              <a:defRPr/>
            </a:pPr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24600" y="1581150"/>
            <a:ext cx="6497638" cy="1652960"/>
          </a:xfrm>
          <a:prstGeom prst="rect">
            <a:avLst/>
          </a:prstGeom>
          <a:noFill/>
        </p:spPr>
        <p:txBody>
          <a:bodyPr lIns="74014" tIns="37005" rIns="74014" bIns="37005">
            <a:spAutoFit/>
          </a:bodyPr>
          <a:lstStyle/>
          <a:p>
            <a:pPr algn="ctr" defTabSz="370070">
              <a:defRPr/>
            </a:pPr>
            <a:endParaRPr lang="en-US" sz="2200" dirty="0">
              <a:solidFill>
                <a:schemeClr val="tx1"/>
              </a:solidFill>
            </a:endParaRPr>
          </a:p>
          <a:p>
            <a:pPr defTabSz="370070">
              <a:defRPr/>
            </a:pPr>
            <a:r>
              <a:rPr lang="en-US" sz="2200" dirty="0">
                <a:solidFill>
                  <a:schemeClr val="tx1"/>
                </a:solidFill>
              </a:rPr>
              <a:t>17 years as</a:t>
            </a:r>
          </a:p>
          <a:p>
            <a:pPr defTabSz="370070">
              <a:defRPr/>
            </a:pPr>
            <a:endParaRPr lang="en-US" sz="2200" dirty="0">
              <a:solidFill>
                <a:schemeClr val="tx1"/>
              </a:solidFill>
            </a:endParaRPr>
          </a:p>
          <a:p>
            <a:pPr defTabSz="370070">
              <a:defRPr/>
            </a:pPr>
            <a:r>
              <a:rPr lang="en-US" sz="2200" dirty="0">
                <a:solidFill>
                  <a:schemeClr val="tx1"/>
                </a:solidFill>
              </a:rPr>
              <a:t>Java Developer</a:t>
            </a:r>
          </a:p>
          <a:p>
            <a:pPr marL="277553" indent="-277553" defTabSz="370070">
              <a:buFont typeface="Arial"/>
              <a:buChar char="•"/>
              <a:defRPr/>
            </a:pP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2560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171576"/>
            <a:ext cx="5160962" cy="266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A2D34D-0630-CB45-9412-00429120BD6A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00200" y="4019550"/>
            <a:ext cx="571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Book random </a:t>
            </a:r>
            <a:r>
              <a:rPr lang="en-US" dirty="0" err="1" smtClean="0">
                <a:solidFill>
                  <a:schemeClr val="tx1"/>
                </a:solidFill>
              </a:rPr>
              <a:t>giveway</a:t>
            </a:r>
            <a:r>
              <a:rPr lang="en-US" dirty="0" smtClean="0">
                <a:solidFill>
                  <a:schemeClr val="tx1"/>
                </a:solidFill>
              </a:rPr>
              <a:t> at end!!!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068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84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effectively </a:t>
            </a:r>
            <a:r>
              <a:rPr lang="en-US" dirty="0"/>
              <a:t>final try with </a:t>
            </a:r>
            <a:r>
              <a:rPr lang="en-US" dirty="0" smtClean="0"/>
              <a:t>resources</a:t>
            </a:r>
          </a:p>
          <a:p>
            <a:pPr marL="456977" indent="-456977">
              <a:buFont typeface="Arial"/>
              <a:buChar char="•"/>
            </a:pPr>
            <a:r>
              <a:rPr lang="en-US" dirty="0" err="1"/>
              <a:t>var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Why didn’t calling </a:t>
            </a:r>
            <a:r>
              <a:rPr lang="en-US" dirty="0" err="1" smtClean="0"/>
              <a:t>getRandom</a:t>
            </a:r>
            <a:r>
              <a:rPr lang="en-US" dirty="0" smtClean="0"/>
              <a:t>() work?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How did you fix it?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version of Java disallowed _? 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When would you use private interface methods in real life?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516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Effectively Final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sz="2800" dirty="0"/>
              <a:t>If typed final before </a:t>
            </a:r>
            <a:r>
              <a:rPr lang="en-US" sz="2800" dirty="0" err="1"/>
              <a:t>param</a:t>
            </a:r>
            <a:r>
              <a:rPr lang="en-US" sz="2800" dirty="0"/>
              <a:t>/local variable </a:t>
            </a:r>
          </a:p>
          <a:p>
            <a:pPr marL="0" indent="0"/>
            <a:r>
              <a:rPr lang="en-US" sz="2800" dirty="0"/>
              <a:t>and it would still compile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06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are effectively final?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sz="2800" dirty="0"/>
              <a:t>public 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numChairs</a:t>
            </a:r>
            <a:r>
              <a:rPr lang="en-US" sz="2800" dirty="0"/>
              <a:t> = 4;</a:t>
            </a:r>
          </a:p>
          <a:p>
            <a:pPr marL="0" indent="0"/>
            <a:r>
              <a:rPr lang="en-US" sz="2800" dirty="0"/>
              <a:t>public 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numLegs</a:t>
            </a:r>
            <a:r>
              <a:rPr lang="en-US" sz="2800" dirty="0"/>
              <a:t> = </a:t>
            </a:r>
            <a:r>
              <a:rPr lang="en-US" sz="2800" dirty="0" err="1"/>
              <a:t>numChairs</a:t>
            </a:r>
            <a:r>
              <a:rPr lang="en-US" sz="2800" dirty="0"/>
              <a:t> * 4;</a:t>
            </a:r>
          </a:p>
          <a:p>
            <a:pPr marL="0" indent="0"/>
            <a:r>
              <a:rPr lang="en-US" sz="2800" dirty="0" err="1"/>
              <a:t>numChairs</a:t>
            </a:r>
            <a:r>
              <a:rPr lang="en-US" sz="2800" dirty="0"/>
              <a:t>++;</a:t>
            </a:r>
          </a:p>
          <a:p>
            <a:pPr marL="0" indent="0"/>
            <a:r>
              <a:rPr lang="en-US" sz="2800" dirty="0" err="1"/>
              <a:t>System.out.println</a:t>
            </a:r>
            <a:r>
              <a:rPr lang="en-US" sz="2800" dirty="0"/>
              <a:t>(</a:t>
            </a:r>
            <a:r>
              <a:rPr lang="en-US" sz="2800" dirty="0" err="1"/>
              <a:t>numChairs</a:t>
            </a:r>
            <a:r>
              <a:rPr lang="en-US" sz="2800" dirty="0"/>
              <a:t>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923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with Resources - Before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428751"/>
            <a:ext cx="7504113" cy="2933700"/>
          </a:xfrm>
        </p:spPr>
        <p:txBody>
          <a:bodyPr/>
          <a:lstStyle/>
          <a:p>
            <a:pPr marL="0" indent="0"/>
            <a:r>
              <a:rPr lang="en-US" dirty="0"/>
              <a:t>Path path = </a:t>
            </a:r>
            <a:r>
              <a:rPr lang="en-US" dirty="0" err="1"/>
              <a:t>Paths.get</a:t>
            </a:r>
            <a:r>
              <a:rPr lang="en-US" dirty="0"/>
              <a:t>("file")</a:t>
            </a:r>
            <a:r>
              <a:rPr lang="en-US" dirty="0" smtClean="0"/>
              <a:t>;</a:t>
            </a:r>
            <a:endParaRPr lang="en-US" dirty="0"/>
          </a:p>
          <a:p>
            <a:pPr marL="0" indent="0"/>
            <a:r>
              <a:rPr lang="en-US" dirty="0" smtClean="0"/>
              <a:t>try(</a:t>
            </a:r>
            <a:r>
              <a:rPr lang="en-US" dirty="0" err="1"/>
              <a:t>BufferedReader</a:t>
            </a:r>
            <a:r>
              <a:rPr lang="en-US" dirty="0"/>
              <a:t> reader = </a:t>
            </a:r>
          </a:p>
          <a:p>
            <a:pPr marL="0" indent="0"/>
            <a:r>
              <a:rPr lang="en-US" dirty="0"/>
              <a:t>        </a:t>
            </a:r>
            <a:r>
              <a:rPr lang="en-US" dirty="0" err="1"/>
              <a:t>Files.newBufferedReader</a:t>
            </a:r>
            <a:r>
              <a:rPr lang="en-US" dirty="0"/>
              <a:t>(path)</a:t>
            </a:r>
            <a:r>
              <a:rPr lang="en-US" dirty="0" smtClean="0"/>
              <a:t>)</a:t>
            </a:r>
            <a:r>
              <a:rPr lang="en-US" dirty="0"/>
              <a:t>{</a:t>
            </a:r>
          </a:p>
          <a:p>
            <a:pPr marL="0" indent="0"/>
            <a:r>
              <a:rPr lang="en-US" dirty="0"/>
              <a:t>       // read file</a:t>
            </a:r>
          </a:p>
          <a:p>
            <a:pPr marL="0" indent="0"/>
            <a:r>
              <a:rPr lang="en-US" dirty="0" smtClean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771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with Resources - After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428751"/>
            <a:ext cx="7504113" cy="2933700"/>
          </a:xfrm>
        </p:spPr>
        <p:txBody>
          <a:bodyPr/>
          <a:lstStyle/>
          <a:p>
            <a:pPr marL="0" indent="0"/>
            <a:r>
              <a:rPr lang="en-US" dirty="0"/>
              <a:t>Path path = </a:t>
            </a:r>
            <a:r>
              <a:rPr lang="en-US" dirty="0" err="1"/>
              <a:t>Paths.get</a:t>
            </a:r>
            <a:r>
              <a:rPr lang="en-US" dirty="0"/>
              <a:t>("file");</a:t>
            </a:r>
          </a:p>
          <a:p>
            <a:pPr marL="0" indent="0"/>
            <a:r>
              <a:rPr lang="en-US" dirty="0" err="1" smtClean="0"/>
              <a:t>BufferedReader</a:t>
            </a:r>
            <a:r>
              <a:rPr lang="en-US" dirty="0" smtClean="0"/>
              <a:t> </a:t>
            </a:r>
            <a:r>
              <a:rPr lang="en-US" dirty="0"/>
              <a:t>reader = </a:t>
            </a:r>
            <a:endParaRPr lang="en-US" dirty="0" smtClean="0"/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Files.newBufferedReader</a:t>
            </a:r>
            <a:r>
              <a:rPr lang="en-US" dirty="0"/>
              <a:t>(path);</a:t>
            </a:r>
          </a:p>
          <a:p>
            <a:pPr marL="0" indent="0"/>
            <a:r>
              <a:rPr lang="en-US" dirty="0" smtClean="0"/>
              <a:t>try</a:t>
            </a:r>
            <a:r>
              <a:rPr lang="en-US" dirty="0"/>
              <a:t>(reader){</a:t>
            </a:r>
          </a:p>
          <a:p>
            <a:pPr marL="0" indent="0"/>
            <a:r>
              <a:rPr lang="en-US" dirty="0"/>
              <a:t>       // read file</a:t>
            </a:r>
          </a:p>
          <a:p>
            <a:pPr marL="0" indent="0"/>
            <a:r>
              <a:rPr lang="en-US" dirty="0" smtClean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929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1950"/>
            <a:ext cx="7569200" cy="8524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What’s wrong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1066800" y="971550"/>
            <a:ext cx="7603200" cy="354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28" tIns="37013" rIns="74028" bIns="37013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Connection con =    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</a:t>
            </a:r>
            <a:r>
              <a:rPr lang="en-US" sz="2200" dirty="0" err="1">
                <a:solidFill>
                  <a:srgbClr val="000000"/>
                </a:solidFill>
              </a:rPr>
              <a:t>DriverManager.getConnection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url</a:t>
            </a:r>
            <a:r>
              <a:rPr lang="en-US" sz="2200" dirty="0">
                <a:solidFill>
                  <a:srgbClr val="000000"/>
                </a:solidFill>
              </a:rPr>
              <a:t>);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PreparedStatement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ps</a:t>
            </a:r>
            <a:r>
              <a:rPr lang="en-US" sz="2200" dirty="0">
                <a:solidFill>
                  <a:srgbClr val="000000"/>
                </a:solidFill>
              </a:rPr>
              <a:t> = 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</a:t>
            </a:r>
            <a:r>
              <a:rPr lang="en-US" sz="2200" dirty="0" err="1">
                <a:solidFill>
                  <a:srgbClr val="000000"/>
                </a:solidFill>
              </a:rPr>
              <a:t>con.prepareStatement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sql</a:t>
            </a:r>
            <a:r>
              <a:rPr lang="en-US" sz="2200" dirty="0">
                <a:solidFill>
                  <a:srgbClr val="000000"/>
                </a:solidFill>
              </a:rPr>
              <a:t>);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ps.setInt</a:t>
            </a:r>
            <a:r>
              <a:rPr lang="en-US" sz="2200" dirty="0">
                <a:solidFill>
                  <a:srgbClr val="000000"/>
                </a:solidFill>
              </a:rPr>
              <a:t>(1, id);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ResultSet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rs</a:t>
            </a:r>
            <a:r>
              <a:rPr lang="en-US" sz="2200" dirty="0">
                <a:solidFill>
                  <a:srgbClr val="000000"/>
                </a:solidFill>
              </a:rPr>
              <a:t> = </a:t>
            </a:r>
            <a:r>
              <a:rPr lang="en-US" sz="2200" dirty="0" err="1">
                <a:solidFill>
                  <a:srgbClr val="000000"/>
                </a:solidFill>
              </a:rPr>
              <a:t>ps.executeQuery</a:t>
            </a:r>
            <a:r>
              <a:rPr lang="en-US" sz="2200" dirty="0">
                <a:solidFill>
                  <a:srgbClr val="000000"/>
                </a:solidFill>
              </a:rPr>
              <a:t>();</a:t>
            </a:r>
          </a:p>
          <a:p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try (con; </a:t>
            </a:r>
            <a:r>
              <a:rPr lang="en-US" sz="2200" dirty="0" err="1">
                <a:solidFill>
                  <a:srgbClr val="000000"/>
                </a:solidFill>
              </a:rPr>
              <a:t>ps</a:t>
            </a:r>
            <a:r>
              <a:rPr lang="en-US" sz="2200" dirty="0">
                <a:solidFill>
                  <a:srgbClr val="000000"/>
                </a:solidFill>
              </a:rPr>
              <a:t>; </a:t>
            </a:r>
            <a:r>
              <a:rPr lang="en-US" sz="2200" dirty="0" err="1">
                <a:solidFill>
                  <a:srgbClr val="000000"/>
                </a:solidFill>
              </a:rPr>
              <a:t>rs</a:t>
            </a:r>
            <a:r>
              <a:rPr lang="en-US" sz="2200" dirty="0">
                <a:solidFill>
                  <a:srgbClr val="000000"/>
                </a:solidFill>
              </a:rPr>
              <a:t>) {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while (</a:t>
            </a:r>
            <a:r>
              <a:rPr lang="en-US" sz="2200" dirty="0" err="1">
                <a:solidFill>
                  <a:srgbClr val="000000"/>
                </a:solidFill>
              </a:rPr>
              <a:t>rs.next</a:t>
            </a:r>
            <a:r>
              <a:rPr lang="en-US" sz="2200" dirty="0">
                <a:solidFill>
                  <a:srgbClr val="000000"/>
                </a:solidFill>
              </a:rPr>
              <a:t>()) {</a:t>
            </a:r>
          </a:p>
          <a:p>
            <a:r>
              <a:rPr lang="de-DE" sz="2200" dirty="0">
                <a:solidFill>
                  <a:srgbClr val="000000"/>
                </a:solidFill>
              </a:rPr>
              <a:t>     // </a:t>
            </a:r>
            <a:r>
              <a:rPr lang="de-DE" sz="2200" dirty="0" err="1">
                <a:solidFill>
                  <a:srgbClr val="000000"/>
                </a:solidFill>
              </a:rPr>
              <a:t>process</a:t>
            </a:r>
            <a:r>
              <a:rPr lang="de-DE" sz="2200" dirty="0">
                <a:solidFill>
                  <a:srgbClr val="000000"/>
                </a:solidFill>
              </a:rPr>
              <a:t> </a:t>
            </a:r>
            <a:r>
              <a:rPr lang="de-DE" sz="2200" dirty="0" err="1">
                <a:solidFill>
                  <a:srgbClr val="000000"/>
                </a:solidFill>
              </a:rPr>
              <a:t>result</a:t>
            </a:r>
            <a:r>
              <a:rPr lang="de-DE" sz="2200" dirty="0">
                <a:solidFill>
                  <a:srgbClr val="000000"/>
                </a:solidFill>
              </a:rPr>
              <a:t> </a:t>
            </a:r>
            <a:r>
              <a:rPr lang="de-DE" sz="2200" dirty="0" err="1">
                <a:solidFill>
                  <a:srgbClr val="000000"/>
                </a:solidFill>
              </a:rPr>
              <a:t>set</a:t>
            </a:r>
            <a:endParaRPr lang="de-DE" sz="2200" dirty="0">
              <a:solidFill>
                <a:srgbClr val="000000"/>
              </a:solidFill>
            </a:endParaRPr>
          </a:p>
          <a:p>
            <a:r>
              <a:rPr lang="de-DE" sz="2200" dirty="0">
                <a:solidFill>
                  <a:srgbClr val="000000"/>
                </a:solidFill>
              </a:rPr>
              <a:t>}  }</a:t>
            </a:r>
          </a:p>
        </p:txBody>
      </p:sp>
      <p:sp>
        <p:nvSpPr>
          <p:cNvPr id="48132" name="TextBox 3"/>
          <p:cNvSpPr txBox="1">
            <a:spLocks noChangeArrowheads="1"/>
          </p:cNvSpPr>
          <p:nvPr/>
        </p:nvSpPr>
        <p:spPr bwMode="auto">
          <a:xfrm>
            <a:off x="2152800" y="4230806"/>
            <a:ext cx="4147200" cy="23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28" tIns="37013" rIns="74028" bIns="37013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Twitter: @jeanneboyarsky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470560" y="3453127"/>
            <a:ext cx="2557440" cy="422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28" tIns="37013" rIns="74028" bIns="37013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Resource leak!</a:t>
            </a:r>
          </a:p>
        </p:txBody>
      </p:sp>
    </p:spTree>
    <p:extLst>
      <p:ext uri="{BB962C8B-B14F-4D97-AF65-F5344CB8AC3E}">
        <p14:creationId xmlns:p14="http://schemas.microsoft.com/office/powerpoint/2010/main" val="293322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5" y="590551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String name = "Jeanne”;</a:t>
            </a:r>
          </a:p>
          <a:p>
            <a:pPr marL="276063" indent="-276063" defTabSz="369672">
              <a:defRPr/>
            </a:pP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name = "Jeanne";</a:t>
            </a:r>
          </a:p>
          <a:p>
            <a:pPr marL="276063" indent="-276063" defTabSz="369672">
              <a:defRPr/>
            </a:pPr>
            <a:endParaRPr lang="en-US" sz="800" dirty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List </a:t>
            </a:r>
            <a:r>
              <a:rPr lang="mr-IN" sz="2400" dirty="0">
                <a:latin typeface="Courier"/>
                <a:cs typeface="Courier"/>
              </a:rPr>
              <a:t>list = List.of(1, 2, 3);</a:t>
            </a:r>
            <a:endParaRPr lang="en-US" sz="2400" dirty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mr-IN" sz="2400" dirty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mr-IN" sz="2400" dirty="0">
                <a:latin typeface="Courier"/>
                <a:cs typeface="Courier"/>
              </a:rPr>
              <a:t> list = List.of(1, 2, 3);</a:t>
            </a:r>
            <a:endParaRPr lang="en-US" sz="2400" dirty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endParaRPr lang="en-US" sz="800" dirty="0">
              <a:latin typeface="Courier"/>
              <a:cs typeface="Courier"/>
            </a:endParaRPr>
          </a:p>
          <a:p>
            <a:pPr marL="342696" indent="-342696" defTabSz="369672">
              <a:buFont typeface="Arial"/>
              <a:buChar char="•"/>
              <a:defRPr/>
            </a:pPr>
            <a:r>
              <a:rPr lang="en-US" sz="2400" dirty="0">
                <a:latin typeface="+mj-lt"/>
                <a:cs typeface="Courier"/>
              </a:rPr>
              <a:t>Syntactical sugar/less boilerplate</a:t>
            </a:r>
          </a:p>
          <a:p>
            <a:pPr marL="342696" indent="-342696" defTabSz="369672">
              <a:buFont typeface="Arial"/>
              <a:buChar char="•"/>
              <a:defRPr/>
            </a:pPr>
            <a:r>
              <a:rPr lang="en-US" sz="2400" dirty="0">
                <a:latin typeface="+mj-lt"/>
                <a:cs typeface="Courier"/>
              </a:rPr>
              <a:t>Not immutable (no </a:t>
            </a:r>
            <a:r>
              <a:rPr lang="en-US" sz="2400" dirty="0" err="1">
                <a:latin typeface="+mj-lt"/>
                <a:cs typeface="Courier"/>
              </a:rPr>
              <a:t>val</a:t>
            </a:r>
            <a:r>
              <a:rPr lang="en-US" sz="2400" dirty="0">
                <a:latin typeface="+mj-lt"/>
                <a:cs typeface="Courier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78490-BB65-4248-A8E9-EBD75FA31094}" type="slidenum">
              <a:rPr lang="en-US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03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5" y="590551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name = "Jeanne";</a:t>
            </a:r>
          </a:p>
          <a:p>
            <a:pPr marL="276063" indent="-276063" defTabSz="369672">
              <a:defRPr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String</a:t>
            </a:r>
            <a:r>
              <a:rPr lang="en-US" sz="2400" dirty="0">
                <a:latin typeface="Courier"/>
                <a:cs typeface="Courier"/>
              </a:rPr>
              <a:t> name2 = name;</a:t>
            </a:r>
          </a:p>
          <a:p>
            <a:pPr marL="0" indent="0" defTabSz="369672">
              <a:defRPr/>
            </a:pPr>
            <a:endParaRPr lang="en-US" sz="800" dirty="0">
              <a:latin typeface="Courier"/>
              <a:cs typeface="Courier"/>
            </a:endParaRPr>
          </a:p>
          <a:p>
            <a:pPr marL="0" indent="0" defTabSz="369672">
              <a:defRPr/>
            </a:pPr>
            <a:endParaRPr lang="en-US" sz="800" dirty="0">
              <a:latin typeface="Courier"/>
              <a:cs typeface="Courier"/>
            </a:endParaRPr>
          </a:p>
          <a:p>
            <a:pPr marL="0" indent="0" defTabSz="369672">
              <a:defRPr/>
            </a:pPr>
            <a:r>
              <a:rPr lang="en-US" sz="2400" dirty="0" smtClean="0">
                <a:latin typeface="+mj-lt"/>
                <a:cs typeface="Courier"/>
              </a:rPr>
              <a:t>Compiled </a:t>
            </a:r>
            <a:r>
              <a:rPr lang="en-US" sz="2400" dirty="0">
                <a:latin typeface="+mj-lt"/>
                <a:cs typeface="Courier"/>
              </a:rPr>
              <a:t>code same with </a:t>
            </a:r>
            <a:r>
              <a:rPr lang="en-US" sz="2400" dirty="0" err="1">
                <a:latin typeface="+mj-lt"/>
                <a:cs typeface="Courier"/>
              </a:rPr>
              <a:t>var</a:t>
            </a:r>
            <a:endParaRPr lang="en-US" sz="2400" dirty="0">
              <a:latin typeface="+mj-lt"/>
              <a:cs typeface="Courier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E3CA8-B2D1-904A-A050-E3A3961DDF7A}" type="slidenum">
              <a:rPr lang="en-US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76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A bit of the material is from our first books.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Some of the material in this presentation may appear in our upcoming certification books. 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Oracle can announce anything (I don’t work for Oracle.)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062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5" y="590551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200" dirty="0">
                <a:latin typeface="Courier"/>
                <a:cs typeface="Courier"/>
              </a:rPr>
              <a:t>List&lt;</a:t>
            </a:r>
            <a:r>
              <a:rPr lang="en-US" sz="2200" dirty="0" err="1">
                <a:latin typeface="Courier"/>
                <a:cs typeface="Courier"/>
              </a:rPr>
              <a:t>WebElement</a:t>
            </a:r>
            <a:r>
              <a:rPr lang="en-US" sz="2200" dirty="0">
                <a:latin typeface="Courier"/>
                <a:cs typeface="Courier"/>
              </a:rPr>
              <a:t>&gt; headers = </a:t>
            </a:r>
            <a:r>
              <a:rPr lang="en-US" sz="2200" dirty="0" err="1">
                <a:latin typeface="Courier"/>
                <a:cs typeface="Courier"/>
              </a:rPr>
              <a:t>thead.findElements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By.</a:t>
            </a:r>
            <a:r>
              <a:rPr lang="en-US" sz="2200" i="1" dirty="0" err="1">
                <a:latin typeface="Courier"/>
                <a:cs typeface="Courier"/>
              </a:rPr>
              <a:t>tagName</a:t>
            </a:r>
            <a:r>
              <a:rPr lang="en-US" sz="2200" i="1" dirty="0">
                <a:latin typeface="Courier"/>
                <a:cs typeface="Courier"/>
              </a:rPr>
              <a:t>("</a:t>
            </a:r>
            <a:r>
              <a:rPr lang="en-US" sz="2200" i="1" dirty="0" err="1">
                <a:latin typeface="Courier"/>
                <a:cs typeface="Courier"/>
              </a:rPr>
              <a:t>th</a:t>
            </a:r>
            <a:r>
              <a:rPr lang="en-US" sz="2200" i="1" dirty="0">
                <a:latin typeface="Courier"/>
                <a:cs typeface="Courier"/>
              </a:rPr>
              <a:t>"));</a:t>
            </a:r>
          </a:p>
          <a:p>
            <a:pPr marL="276063" indent="-276063" defTabSz="369672">
              <a:defRPr/>
            </a:pPr>
            <a:r>
              <a:rPr lang="en-US" sz="2200" dirty="0" err="1">
                <a:latin typeface="Courier"/>
                <a:cs typeface="Courier"/>
              </a:rPr>
              <a:t>VolunteerDashboardRow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headerRow</a:t>
            </a:r>
            <a:r>
              <a:rPr lang="en-US" sz="2200" dirty="0">
                <a:latin typeface="Courier"/>
                <a:cs typeface="Courier"/>
              </a:rPr>
              <a:t> = new </a:t>
            </a:r>
            <a:r>
              <a:rPr lang="en-US" sz="2200" dirty="0" err="1">
                <a:latin typeface="Courier"/>
                <a:cs typeface="Courier"/>
              </a:rPr>
              <a:t>VolunteerDashboardRow</a:t>
            </a:r>
            <a:r>
              <a:rPr lang="en-US" sz="2200" dirty="0">
                <a:latin typeface="Courier"/>
                <a:cs typeface="Courier"/>
              </a:rPr>
              <a:t>(headers);</a:t>
            </a:r>
          </a:p>
          <a:p>
            <a:pPr marL="276063" indent="-276063" defTabSz="369672">
              <a:defRPr/>
            </a:pPr>
            <a:r>
              <a:rPr lang="en-US" sz="2200" dirty="0" err="1">
                <a:latin typeface="+mj-lt"/>
                <a:cs typeface="Courier"/>
              </a:rPr>
              <a:t>vs</a:t>
            </a:r>
            <a:endParaRPr lang="en-US" sz="2200" dirty="0">
              <a:latin typeface="+mj-lt"/>
              <a:cs typeface="Courier"/>
            </a:endParaRPr>
          </a:p>
          <a:p>
            <a:pPr marL="276063" indent="-276063" defTabSz="369672">
              <a:defRPr/>
            </a:pPr>
            <a:r>
              <a:rPr lang="en-US" sz="22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2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headers = </a:t>
            </a:r>
            <a:r>
              <a:rPr lang="en-US" sz="2200" dirty="0" err="1">
                <a:latin typeface="Courier"/>
                <a:cs typeface="Courier"/>
              </a:rPr>
              <a:t>thead.findElements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By.</a:t>
            </a:r>
            <a:r>
              <a:rPr lang="en-US" sz="2200" i="1" dirty="0" err="1">
                <a:latin typeface="Courier"/>
                <a:cs typeface="Courier"/>
              </a:rPr>
              <a:t>tagName</a:t>
            </a:r>
            <a:r>
              <a:rPr lang="en-US" sz="2200" i="1" dirty="0">
                <a:latin typeface="Courier"/>
                <a:cs typeface="Courier"/>
              </a:rPr>
              <a:t>("</a:t>
            </a:r>
            <a:r>
              <a:rPr lang="en-US" sz="2200" i="1" dirty="0" err="1">
                <a:latin typeface="Courier"/>
                <a:cs typeface="Courier"/>
              </a:rPr>
              <a:t>th</a:t>
            </a:r>
            <a:r>
              <a:rPr lang="en-US" sz="2200" i="1" dirty="0">
                <a:latin typeface="Courier"/>
                <a:cs typeface="Courier"/>
              </a:rPr>
              <a:t>"));</a:t>
            </a:r>
          </a:p>
          <a:p>
            <a:pPr marL="276063" indent="-276063" defTabSz="369672">
              <a:defRPr/>
            </a:pPr>
            <a:r>
              <a:rPr lang="en-US" sz="22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headerRow</a:t>
            </a:r>
            <a:r>
              <a:rPr lang="en-US" sz="2200" dirty="0">
                <a:latin typeface="Courier"/>
                <a:cs typeface="Courier"/>
              </a:rPr>
              <a:t> = new </a:t>
            </a:r>
            <a:r>
              <a:rPr lang="en-US" sz="2200" dirty="0" err="1">
                <a:latin typeface="Courier"/>
                <a:cs typeface="Courier"/>
              </a:rPr>
              <a:t>VolunteerDashboardRow</a:t>
            </a:r>
            <a:r>
              <a:rPr lang="en-US" sz="2200" dirty="0">
                <a:latin typeface="Courier"/>
                <a:cs typeface="Courier"/>
              </a:rPr>
              <a:t>(headers);</a:t>
            </a:r>
          </a:p>
          <a:p>
            <a:pPr marL="276063" indent="-276063" defTabSz="369672">
              <a:defRPr/>
            </a:pP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BAFDC4-329A-2948-B3D2-38EB51F607FF}" type="slidenum">
              <a:rPr lang="en-US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05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5" y="895350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csvPath</a:t>
            </a:r>
            <a:r>
              <a:rPr lang="en-US" sz="2400" dirty="0">
                <a:latin typeface="Courier"/>
                <a:cs typeface="Courier"/>
              </a:rPr>
              <a:t> = </a:t>
            </a:r>
            <a:r>
              <a:rPr lang="en-US" sz="2400" i="1" dirty="0" err="1">
                <a:latin typeface="Courier"/>
                <a:cs typeface="Courier"/>
              </a:rPr>
              <a:t>createAndGetFile</a:t>
            </a:r>
            <a:r>
              <a:rPr lang="en-US" sz="2400" i="1" dirty="0">
                <a:latin typeface="Courier"/>
                <a:cs typeface="Courier"/>
              </a:rPr>
              <a:t>(CSV_DATA);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try (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csvWriter</a:t>
            </a:r>
            <a:r>
              <a:rPr lang="en-US" sz="2400" dirty="0">
                <a:latin typeface="Courier"/>
                <a:cs typeface="Courier"/>
              </a:rPr>
              <a:t> =     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    </a:t>
            </a:r>
            <a:r>
              <a:rPr lang="en-US" sz="2400" dirty="0" err="1">
                <a:latin typeface="Courier"/>
                <a:cs typeface="Courier"/>
              </a:rPr>
              <a:t>Files.</a:t>
            </a:r>
            <a:r>
              <a:rPr lang="en-US" sz="2400" i="1" dirty="0" err="1">
                <a:latin typeface="Courier"/>
                <a:cs typeface="Courier"/>
              </a:rPr>
              <a:t>newBufferedWriter</a:t>
            </a:r>
            <a:r>
              <a:rPr lang="en-US" sz="2400" i="1" dirty="0">
                <a:latin typeface="Courier"/>
                <a:cs typeface="Courier"/>
              </a:rPr>
              <a:t>(</a:t>
            </a:r>
            <a:r>
              <a:rPr lang="en-US" sz="2400" i="1" dirty="0" err="1">
                <a:latin typeface="Courier"/>
                <a:cs typeface="Courier"/>
              </a:rPr>
              <a:t>csvPath</a:t>
            </a:r>
            <a:r>
              <a:rPr lang="en-US" sz="2400" i="1" dirty="0">
                <a:latin typeface="Courier"/>
                <a:cs typeface="Courier"/>
              </a:rPr>
              <a:t>);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			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csvPrinter</a:t>
            </a:r>
            <a:r>
              <a:rPr lang="en-US" sz="2400" dirty="0">
                <a:latin typeface="Courier"/>
                <a:cs typeface="Courier"/>
              </a:rPr>
              <a:t> = new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    </a:t>
            </a:r>
            <a:r>
              <a:rPr lang="en-US" sz="2400" dirty="0" err="1">
                <a:latin typeface="Courier"/>
                <a:cs typeface="Courier"/>
              </a:rPr>
              <a:t>CSVPrinter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csvWriter</a:t>
            </a:r>
            <a:r>
              <a:rPr lang="en-US" sz="2400" dirty="0">
                <a:latin typeface="Courier"/>
                <a:cs typeface="Courier"/>
              </a:rPr>
              <a:t>,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    </a:t>
            </a:r>
            <a:r>
              <a:rPr lang="en-US" sz="2400" dirty="0" err="1">
                <a:latin typeface="Courier"/>
                <a:cs typeface="Courier"/>
              </a:rPr>
              <a:t>CSVFormat.</a:t>
            </a:r>
            <a:r>
              <a:rPr lang="en-US" sz="2400" i="1" dirty="0" err="1">
                <a:latin typeface="Courier"/>
                <a:cs typeface="Courier"/>
              </a:rPr>
              <a:t>DEFAULT</a:t>
            </a:r>
            <a:r>
              <a:rPr lang="en-US" sz="2400" i="1" dirty="0">
                <a:latin typeface="Courier"/>
                <a:cs typeface="Courier"/>
              </a:rPr>
              <a:t>));</a:t>
            </a:r>
            <a:r>
              <a:rPr lang="en-US" sz="2400" dirty="0">
                <a:latin typeface="Courier"/>
                <a:cs typeface="Courier"/>
              </a:rPr>
              <a:t> {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		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491DE2-A04B-484A-A95D-8DB2FF7543F6}" type="slidenum">
              <a:rPr lang="en-US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6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5" y="895350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Map&lt;Integer, String&gt; productMap1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 = new </a:t>
            </a:r>
            <a:r>
              <a:rPr lang="en-US" sz="2400" dirty="0" err="1">
                <a:latin typeface="Courier"/>
                <a:cs typeface="Courier"/>
              </a:rPr>
              <a:t>HashMap</a:t>
            </a:r>
            <a:r>
              <a:rPr lang="en-US" sz="2400" dirty="0">
                <a:latin typeface="Courier"/>
                <a:cs typeface="Courier"/>
              </a:rPr>
              <a:t>&lt;Integer, String&gt;();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Map&lt;Integer, String&gt; productMap2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= new </a:t>
            </a:r>
            <a:r>
              <a:rPr lang="en-US" sz="2400" dirty="0" err="1">
                <a:latin typeface="Courier"/>
                <a:cs typeface="Courier"/>
              </a:rPr>
              <a:t>HashMap</a:t>
            </a:r>
            <a:r>
              <a:rPr lang="en-US" sz="2400" dirty="0">
                <a:latin typeface="Courier"/>
                <a:cs typeface="Courier"/>
              </a:rPr>
              <a:t>&lt;&gt;();</a:t>
            </a:r>
          </a:p>
          <a:p>
            <a:pPr marL="276063" indent="-276063" defTabSz="369672">
              <a:defRPr/>
            </a:pP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productMap3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= new </a:t>
            </a:r>
            <a:r>
              <a:rPr lang="en-US" sz="2400" dirty="0" err="1">
                <a:latin typeface="Courier"/>
                <a:cs typeface="Courier"/>
              </a:rPr>
              <a:t>HashMap</a:t>
            </a:r>
            <a:r>
              <a:rPr lang="en-US" sz="2400" dirty="0">
                <a:latin typeface="Courier"/>
                <a:cs typeface="Courier"/>
              </a:rPr>
              <a:t>&lt;Integer, String&gt;();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62A74C-311B-3749-8CEB-EA19915158EB}" type="slidenum">
              <a:rPr lang="en-US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77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Where can we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6063" indent="-276063" defTabSz="369672">
              <a:defRPr/>
            </a:pPr>
            <a:r>
              <a:rPr lang="mr-IN" sz="2400" dirty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name = "Jeanne";</a:t>
            </a:r>
          </a:p>
          <a:p>
            <a:pPr marL="276063" indent="-276063" defTabSz="369672">
              <a:defRPr/>
            </a:pPr>
            <a:r>
              <a:rPr lang="mr-IN" sz="2400" dirty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other = name + 2;</a:t>
            </a:r>
          </a:p>
          <a:p>
            <a:pPr marL="276063" indent="-276063" defTabSz="369672">
              <a:defRPr/>
            </a:pPr>
            <a:endParaRPr lang="en-US" sz="2400" dirty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mr-IN" sz="2400" dirty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mr-IN" sz="2400" dirty="0">
                <a:latin typeface="Courier"/>
                <a:cs typeface="Courier"/>
              </a:rPr>
              <a:t> list = List.of(1, 2, 3);</a:t>
            </a:r>
          </a:p>
          <a:p>
            <a:pPr marL="276063" indent="-276063" defTabSz="369672">
              <a:defRPr/>
            </a:pPr>
            <a:r>
              <a:rPr lang="mr-IN" sz="2400" dirty="0">
                <a:latin typeface="Courier"/>
                <a:cs typeface="Courier"/>
              </a:rPr>
              <a:t>for (</a:t>
            </a:r>
            <a:r>
              <a:rPr lang="mr-IN" sz="2400" dirty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mr-IN" sz="2400" dirty="0">
                <a:latin typeface="Courier"/>
                <a:cs typeface="Courier"/>
              </a:rPr>
              <a:t> num : list) {}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3EB9DF-419C-684F-BC99-7CF022093A28}" type="slidenum">
              <a:rPr lang="en-US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4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Where can’t we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class Inner {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bad = "</a:t>
            </a:r>
            <a:r>
              <a:rPr lang="en-US" sz="2400" dirty="0" err="1">
                <a:latin typeface="Courier"/>
                <a:cs typeface="Courier"/>
              </a:rPr>
              <a:t>abc</a:t>
            </a:r>
            <a:r>
              <a:rPr lang="en-US" sz="2400" dirty="0">
                <a:latin typeface="Courier"/>
                <a:cs typeface="Courier"/>
              </a:rPr>
              <a:t>"; }</a:t>
            </a:r>
          </a:p>
          <a:p>
            <a:pPr marL="276063" indent="-276063" defTabSz="369672">
              <a:defRPr/>
            </a:pPr>
            <a:endParaRPr lang="en-US" sz="2400" dirty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noGood</a:t>
            </a:r>
            <a:r>
              <a:rPr lang="en-US" sz="2400" dirty="0">
                <a:latin typeface="Courier"/>
                <a:cs typeface="Courier"/>
              </a:rPr>
              <a:t>;</a:t>
            </a:r>
          </a:p>
          <a:p>
            <a:pPr marL="276063" indent="-276063" defTabSz="369672">
              <a:defRPr/>
            </a:pPr>
            <a:r>
              <a:rPr lang="en-US" sz="2400" dirty="0" err="1">
                <a:latin typeface="Courier"/>
                <a:cs typeface="Courier"/>
              </a:rPr>
              <a:t>noGood</a:t>
            </a:r>
            <a:r>
              <a:rPr lang="en-US" sz="2400" dirty="0">
                <a:latin typeface="Courier"/>
                <a:cs typeface="Courier"/>
              </a:rPr>
              <a:t> = 4;</a:t>
            </a:r>
          </a:p>
          <a:p>
            <a:pPr marL="0" indent="0" defTabSz="369672">
              <a:defRPr/>
            </a:pPr>
            <a:r>
              <a:rPr lang="en-US" sz="2400" dirty="0" smtClean="0">
                <a:latin typeface="+mj-lt"/>
                <a:cs typeface="Courier"/>
              </a:rPr>
              <a:t>Also </a:t>
            </a:r>
            <a:r>
              <a:rPr lang="en-US" sz="2400" dirty="0">
                <a:latin typeface="+mj-lt"/>
                <a:cs typeface="Courier"/>
              </a:rPr>
              <a:t>instance variables, </a:t>
            </a:r>
            <a:r>
              <a:rPr lang="en-US" sz="2400" dirty="0" err="1">
                <a:latin typeface="+mj-lt"/>
                <a:cs typeface="Courier"/>
              </a:rPr>
              <a:t>etc</a:t>
            </a:r>
            <a:endParaRPr lang="mr-IN" sz="2400" dirty="0">
              <a:latin typeface="+mj-lt"/>
              <a:cs typeface="Courier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383FA-26F1-0042-92A4-78D6F378443A}" type="slidenum">
              <a:rPr lang="en-US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0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Does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6063" indent="-276063" algn="ctr" defTabSz="369672">
              <a:defRPr/>
            </a:pPr>
            <a:endParaRPr lang="en-US" sz="3200" dirty="0">
              <a:latin typeface="Courier"/>
              <a:cs typeface="Courier"/>
            </a:endParaRPr>
          </a:p>
          <a:p>
            <a:pPr marL="276063" indent="-276063" algn="ctr" defTabSz="369672">
              <a:defRPr/>
            </a:pPr>
            <a:r>
              <a:rPr lang="en-US" sz="3200" dirty="0" err="1">
                <a:latin typeface="Courier"/>
                <a:cs typeface="Courier"/>
              </a:rPr>
              <a:t>var</a:t>
            </a:r>
            <a:r>
              <a:rPr lang="en-US" sz="3200" dirty="0">
                <a:latin typeface="Courier"/>
                <a:cs typeface="Courier"/>
              </a:rPr>
              <a:t> </a:t>
            </a:r>
            <a:r>
              <a:rPr lang="en-US" sz="3200" dirty="0" err="1">
                <a:latin typeface="Courier"/>
                <a:cs typeface="Courier"/>
              </a:rPr>
              <a:t>var</a:t>
            </a:r>
            <a:r>
              <a:rPr lang="en-US" sz="3200" dirty="0">
                <a:latin typeface="Courier"/>
                <a:cs typeface="Courier"/>
              </a:rPr>
              <a:t> = "</a:t>
            </a:r>
            <a:r>
              <a:rPr lang="en-US" sz="3200" dirty="0" err="1">
                <a:latin typeface="Courier"/>
                <a:cs typeface="Courier"/>
              </a:rPr>
              <a:t>var</a:t>
            </a:r>
            <a:r>
              <a:rPr lang="en-US" sz="3200" dirty="0">
                <a:latin typeface="Courier"/>
                <a:cs typeface="Courier"/>
              </a:rPr>
              <a:t>";</a:t>
            </a:r>
            <a:endParaRPr lang="mr-IN" sz="3200" dirty="0">
              <a:latin typeface="Courier"/>
              <a:cs typeface="Courier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1A211B-307C-9744-8DA4-5A2500FD77A9}" type="slidenum">
              <a:rPr lang="en-US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2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idx="1"/>
          </p:nvPr>
        </p:nvGraphicFramePr>
        <p:xfrm>
          <a:off x="838200" y="971550"/>
          <a:ext cx="7162800" cy="2560638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276600"/>
                <a:gridCol w="3886200"/>
              </a:tblGrid>
              <a:tr h="45725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Pros</a:t>
                      </a:r>
                      <a:endParaRPr lang="en-US" sz="24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Cons</a:t>
                      </a:r>
                      <a:endParaRPr lang="en-US" sz="2400" dirty="0"/>
                    </a:p>
                  </a:txBody>
                  <a:tcPr marT="45726" marB="45726"/>
                </a:tc>
              </a:tr>
              <a:tr h="45725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Less</a:t>
                      </a:r>
                      <a:r>
                        <a:rPr lang="en-US" sz="2400" baseline="0" dirty="0" smtClean="0"/>
                        <a:t> typing</a:t>
                      </a:r>
                      <a:endParaRPr lang="en-US" sz="24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Loss of</a:t>
                      </a:r>
                      <a:r>
                        <a:rPr lang="en-US" sz="2400" baseline="0" dirty="0" smtClean="0"/>
                        <a:t> information</a:t>
                      </a:r>
                      <a:endParaRPr lang="en-US" sz="2400" dirty="0"/>
                    </a:p>
                  </a:txBody>
                  <a:tcPr marT="45726" marB="45726"/>
                </a:tc>
              </a:tr>
              <a:tr h="82306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Less redundancy</a:t>
                      </a:r>
                      <a:endParaRPr lang="en-US" sz="24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Variable names matter more</a:t>
                      </a:r>
                      <a:endParaRPr lang="en-US" sz="2400" dirty="0"/>
                    </a:p>
                  </a:txBody>
                  <a:tcPr marT="45726" marB="45726"/>
                </a:tc>
              </a:tr>
              <a:tr h="82306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Can scan variable names</a:t>
                      </a:r>
                      <a:endParaRPr lang="en-US" sz="24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Be careful!</a:t>
                      </a:r>
                      <a:endParaRPr lang="en-US" sz="2400" dirty="0"/>
                    </a:p>
                  </a:txBody>
                  <a:tcPr marT="45726" marB="45726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BDD035-1B6D-C34B-BF6D-788E5DF71671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83987" name="Rectangle 1"/>
          <p:cNvSpPr>
            <a:spLocks noChangeArrowheads="1"/>
          </p:cNvSpPr>
          <p:nvPr/>
        </p:nvSpPr>
        <p:spPr bwMode="auto">
          <a:xfrm>
            <a:off x="990600" y="3714753"/>
            <a:ext cx="7086600" cy="367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5" tIns="45699" rIns="91395" bIns="45699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http://openjdk.java.net/projects/amber/LVTIstyle.html</a:t>
            </a:r>
          </a:p>
        </p:txBody>
      </p:sp>
    </p:spTree>
    <p:extLst>
      <p:ext uri="{BB962C8B-B14F-4D97-AF65-F5344CB8AC3E}">
        <p14:creationId xmlns:p14="http://schemas.microsoft.com/office/powerpoint/2010/main" val="30639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Lambdas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276350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Predicate&lt;String&gt; pred1 </a:t>
            </a:r>
            <a:endParaRPr lang="en-US" dirty="0" smtClean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= </a:t>
            </a:r>
            <a:r>
              <a:rPr lang="en-US" dirty="0">
                <a:latin typeface="Courier"/>
                <a:cs typeface="Courier"/>
              </a:rPr>
              <a:t>p -&gt; true;</a:t>
            </a:r>
          </a:p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Predicate</a:t>
            </a:r>
            <a:r>
              <a:rPr lang="en-US" dirty="0">
                <a:latin typeface="Courier"/>
                <a:cs typeface="Courier"/>
              </a:rPr>
              <a:t>&lt;String&gt; pred2 </a:t>
            </a:r>
            <a:endParaRPr lang="en-US" dirty="0" smtClean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= </a:t>
            </a:r>
            <a:r>
              <a:rPr lang="en-US" dirty="0">
                <a:latin typeface="Courier"/>
                <a:cs typeface="Courier"/>
              </a:rPr>
              <a:t>(String p) -&gt; true;</a:t>
            </a:r>
          </a:p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Predicate</a:t>
            </a:r>
            <a:r>
              <a:rPr lang="en-US" dirty="0">
                <a:latin typeface="Courier"/>
                <a:cs typeface="Courier"/>
              </a:rPr>
              <a:t>&lt;String&gt; pred3 </a:t>
            </a:r>
            <a:endParaRPr lang="en-US" dirty="0" smtClean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= 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p) -&gt; true;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EB2236-742C-2246-AC5A-5D4851D34DD6}" type="slidenum">
              <a:rPr lang="en-US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36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Annotations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276350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BiPredicate</a:t>
            </a:r>
            <a:r>
              <a:rPr lang="en-US" sz="2400" dirty="0">
                <a:latin typeface="Courier"/>
                <a:cs typeface="Courier"/>
              </a:rPr>
              <a:t>&lt;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Map&lt;Integer, String&gt;,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List&lt;String&gt;&gt; </a:t>
            </a:r>
            <a:r>
              <a:rPr lang="en-US" sz="2400" dirty="0" err="1">
                <a:latin typeface="Courier"/>
                <a:cs typeface="Courier"/>
              </a:rPr>
              <a:t>func</a:t>
            </a:r>
            <a:r>
              <a:rPr lang="en-US" sz="2400" dirty="0">
                <a:latin typeface="Courier"/>
                <a:cs typeface="Courier"/>
              </a:rPr>
              <a:t> =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(@</a:t>
            </a:r>
            <a:r>
              <a:rPr lang="en-US" sz="2400" dirty="0" err="1">
                <a:latin typeface="Courier"/>
                <a:cs typeface="Courier"/>
              </a:rPr>
              <a:t>NotNull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map,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list) -&gt; true;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BA8213-2B30-504F-9F4F-E02286D73947}" type="slidenum">
              <a:rPr lang="en-US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78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All or nothing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276350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>
                <a:latin typeface="+mj-lt"/>
                <a:cs typeface="Courier"/>
              </a:rPr>
              <a:t>Good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	(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map,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list) -&gt; true</a:t>
            </a:r>
          </a:p>
          <a:p>
            <a:pPr marL="276063" indent="-276063" defTabSz="369672">
              <a:defRPr/>
            </a:pPr>
            <a:endParaRPr lang="en-US" sz="2400" dirty="0">
              <a:latin typeface="+mj-lt"/>
              <a:cs typeface="Courier"/>
            </a:endParaRPr>
          </a:p>
          <a:p>
            <a:pPr marL="276063" indent="-276063" defTabSz="369672">
              <a:defRPr/>
            </a:pPr>
            <a:r>
              <a:rPr lang="en-US" sz="2400" dirty="0">
                <a:latin typeface="+mj-lt"/>
                <a:cs typeface="Courier"/>
              </a:rPr>
              <a:t>No good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	(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map, list) -&gt; true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	(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map, List list) -&gt; true</a:t>
            </a:r>
          </a:p>
          <a:p>
            <a:pPr marL="276063" indent="-276063" defTabSz="369672">
              <a:defRPr/>
            </a:pP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DF23E-ACC9-5242-8D8C-EE8FBC2FB4F9}" type="slidenum">
              <a:rPr lang="en-US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28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10000" y="1276350"/>
            <a:ext cx="152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00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are true if the resources are </a:t>
            </a:r>
            <a:r>
              <a:rPr lang="en-US" dirty="0" err="1" smtClean="0"/>
              <a:t>ResultSets</a:t>
            </a:r>
            <a:r>
              <a:rPr lang="en-US" dirty="0" smtClean="0"/>
              <a:t>?</a:t>
            </a:r>
          </a:p>
          <a:p>
            <a:r>
              <a:rPr lang="en-US" sz="2400" dirty="0">
                <a:latin typeface="Courier"/>
                <a:cs typeface="Courier"/>
              </a:rPr>
              <a:t>try (resource1; resource2) {}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Resource 1 is closed before resource 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Resource 2 is closed before resource 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 is closed since declared before try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code does not compile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5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output?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a = 1;    </a:t>
            </a: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b = a;</a:t>
            </a:r>
          </a:p>
          <a:p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 c = b;    </a:t>
            </a:r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(c);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a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b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c does not compile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2952751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07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are true if the resources are </a:t>
            </a:r>
            <a:r>
              <a:rPr lang="en-US" dirty="0" err="1" smtClean="0"/>
              <a:t>ResultSets</a:t>
            </a:r>
            <a:r>
              <a:rPr lang="en-US" dirty="0" smtClean="0"/>
              <a:t>?</a:t>
            </a:r>
          </a:p>
          <a:p>
            <a:r>
              <a:rPr lang="en-US" sz="2400" dirty="0">
                <a:latin typeface="Courier"/>
                <a:cs typeface="Courier"/>
              </a:rPr>
              <a:t>try (resource1, resource2) {}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Resource 1 is closed before resource 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Resource 2 is closed before resource 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 is closed since declared before try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code does not compile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7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output?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a = 1;   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dirty="0" err="1" smtClean="0">
                <a:latin typeface="Courier"/>
                <a:cs typeface="Courier"/>
              </a:rPr>
              <a:t>var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b = a;</a:t>
            </a:r>
          </a:p>
          <a:p>
            <a:r>
              <a:rPr lang="en-US" sz="2400" dirty="0">
                <a:latin typeface="Courier"/>
                <a:cs typeface="Courier"/>
              </a:rPr>
              <a:t>double c = b;    </a:t>
            </a:r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(c);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a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b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c does not compile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2952751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01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is true at the end of the code block?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Reader is closed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Reader remains open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None; the code does not compile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4" y="1504950"/>
            <a:ext cx="57150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27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output?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a = 1;   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dirty="0" err="1" smtClean="0">
                <a:latin typeface="Courier"/>
                <a:cs typeface="Courier"/>
              </a:rPr>
              <a:t>var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b = a;</a:t>
            </a:r>
          </a:p>
          <a:p>
            <a:r>
              <a:rPr lang="en-US" sz="2400" dirty="0">
                <a:latin typeface="Courier"/>
                <a:cs typeface="Courier"/>
              </a:rPr>
              <a:t>String c = b;    </a:t>
            </a:r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(c);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a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b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c does not compile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2952751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6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variable declarations compile?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a = null;  	</a:t>
            </a: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b = 1;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c;						</a:t>
            </a: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= 3;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a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0289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3"/>
            </a:pPr>
            <a:r>
              <a:rPr lang="en-US" dirty="0"/>
              <a:t>c</a:t>
            </a:r>
            <a:endParaRPr lang="en-US" dirty="0" smtClean="0"/>
          </a:p>
          <a:p>
            <a:pPr marL="514100" indent="-514100">
              <a:buFont typeface="+mj-lt"/>
              <a:buAutoNum type="alphaUcPeriod" startAt="3"/>
            </a:pPr>
            <a:r>
              <a:rPr lang="en-US" dirty="0" err="1"/>
              <a:t>v</a:t>
            </a:r>
            <a:r>
              <a:rPr lang="en-US" dirty="0" err="1" smtClean="0"/>
              <a:t>ar</a:t>
            </a:r>
            <a:endParaRPr lang="en-US" dirty="0" smtClean="0"/>
          </a:p>
          <a:p>
            <a:pPr marL="514100" indent="-514100">
              <a:buFont typeface="+mj-lt"/>
              <a:buAutoNum type="alphaUcPeriod" startAt="3"/>
            </a:pPr>
            <a:endParaRPr lang="en-US" dirty="0" smtClean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variable declarations compile?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a; a = 1;       static </a:t>
            </a: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b = 1;</a:t>
            </a:r>
          </a:p>
          <a:p>
            <a:pPr marL="0" indent="0"/>
            <a:r>
              <a:rPr lang="en-US" sz="2800" dirty="0" err="1">
                <a:latin typeface="Courier"/>
                <a:cs typeface="Courier"/>
              </a:rPr>
              <a:t>int</a:t>
            </a:r>
            <a:r>
              <a:rPr lang="en-US" sz="2800" dirty="0">
                <a:latin typeface="Courier"/>
                <a:cs typeface="Courier"/>
              </a:rPr>
              <a:t> x=1, </a:t>
            </a:r>
            <a:r>
              <a:rPr lang="en-US" sz="2800" dirty="0" err="1">
                <a:latin typeface="Courier"/>
                <a:cs typeface="Courier"/>
              </a:rPr>
              <a:t>var</a:t>
            </a:r>
            <a:r>
              <a:rPr lang="en-US" sz="2800" dirty="0">
                <a:latin typeface="Courier"/>
                <a:cs typeface="Courier"/>
              </a:rPr>
              <a:t> y=1;  </a:t>
            </a:r>
            <a:r>
              <a:rPr lang="en-US" sz="2800" dirty="0" err="1">
                <a:latin typeface="Courier"/>
                <a:cs typeface="Courier"/>
              </a:rPr>
              <a:t>var</a:t>
            </a:r>
            <a:r>
              <a:rPr lang="en-US" sz="2800" dirty="0">
                <a:latin typeface="Courier"/>
                <a:cs typeface="Courier"/>
              </a:rPr>
              <a:t> VAR = 1;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a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813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3"/>
            </a:pPr>
            <a:r>
              <a:rPr lang="en-US" dirty="0" smtClean="0"/>
              <a:t>y</a:t>
            </a:r>
          </a:p>
          <a:p>
            <a:pPr marL="514100" indent="-514100">
              <a:buFont typeface="+mj-lt"/>
              <a:buAutoNum type="alphaUcPeriod" startAt="3"/>
            </a:pPr>
            <a:r>
              <a:rPr lang="en-US" dirty="0" smtClean="0"/>
              <a:t>VAR</a:t>
            </a:r>
          </a:p>
          <a:p>
            <a:pPr marL="514100" indent="-514100">
              <a:buFont typeface="+mj-lt"/>
              <a:buAutoNum type="alphaUcPeriod" startAt="3"/>
            </a:pPr>
            <a:endParaRPr lang="en-US" dirty="0" smtClean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704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allow using </a:t>
            </a:r>
            <a:r>
              <a:rPr lang="en-US" dirty="0" err="1" smtClean="0"/>
              <a:t>var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Inner class instance variables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Lambda variables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Static variables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Try with resources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420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5639776"/>
              </p:ext>
            </p:extLst>
          </p:nvPr>
        </p:nvGraphicFramePr>
        <p:xfrm>
          <a:off x="990604" y="1276350"/>
          <a:ext cx="7239000" cy="29667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66800"/>
                <a:gridCol w="617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Module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Topics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Intro, _, private methods in interfaces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effectively final try with resources, </a:t>
                      </a:r>
                      <a:r>
                        <a:rPr lang="en-US" sz="1500" dirty="0" err="1" smtClean="0"/>
                        <a:t>var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702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Collections and Strings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4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Single file execution,</a:t>
                      </a:r>
                      <a:r>
                        <a:rPr lang="en-US" sz="1500" baseline="0" dirty="0" smtClean="0"/>
                        <a:t> deprecation and </a:t>
                      </a:r>
                      <a:r>
                        <a:rPr lang="en-US" sz="1500" baseline="0" dirty="0" err="1" smtClean="0"/>
                        <a:t>JShell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5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Streams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Jigsaw,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dirty="0" smtClean="0"/>
                        <a:t>Multi release jar files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7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Study tips, harder</a:t>
                      </a:r>
                      <a:r>
                        <a:rPr lang="en-US" sz="1500" baseline="0" dirty="0" smtClean="0"/>
                        <a:t> questions/review</a:t>
                      </a:r>
                      <a:endParaRPr lang="en-US" sz="1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887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Collections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How did it go?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Anyone want to share their solutions?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did you think of the local variable type inference paper?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14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</a:t>
            </a:r>
            <a:r>
              <a:rPr lang="en-US" dirty="0" smtClean="0"/>
              <a:t>reating a non-empty Set</a:t>
            </a:r>
            <a:endParaRPr lang="en-US" dirty="0"/>
          </a:p>
        </p:txBody>
      </p:sp>
      <p:sp>
        <p:nvSpPr>
          <p:cNvPr id="37890" name="Rectangle 4"/>
          <p:cNvSpPr>
            <a:spLocks noChangeArrowheads="1"/>
          </p:cNvSpPr>
          <p:nvPr/>
        </p:nvSpPr>
        <p:spPr bwMode="auto">
          <a:xfrm>
            <a:off x="839520" y="1379308"/>
            <a:ext cx="7464960" cy="766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Set&lt;String&gt; set = new HashSet&lt;&gt;(</a:t>
            </a:r>
          </a:p>
          <a:p>
            <a:r>
              <a:rPr lang="en-US" sz="2400">
                <a:solidFill>
                  <a:schemeClr val="tx1"/>
                </a:solidFill>
              </a:rPr>
              <a:t>  Arrays.</a:t>
            </a:r>
            <a:r>
              <a:rPr lang="en-US" sz="2400" i="1">
                <a:solidFill>
                  <a:schemeClr val="tx1"/>
                </a:solidFill>
              </a:rPr>
              <a:t>asList("1","2", "3"));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7891" name="Rectangle 5"/>
          <p:cNvSpPr>
            <a:spLocks noChangeArrowheads="1"/>
          </p:cNvSpPr>
          <p:nvPr/>
        </p:nvSpPr>
        <p:spPr bwMode="auto">
          <a:xfrm>
            <a:off x="839520" y="2053297"/>
            <a:ext cx="7464960" cy="766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Set&lt;String&gt; set = Stream.</a:t>
            </a:r>
            <a:r>
              <a:rPr lang="en-US" sz="2400" i="1">
                <a:solidFill>
                  <a:srgbClr val="000000"/>
                </a:solidFill>
              </a:rPr>
              <a:t>of("1", "2”, "3")</a:t>
            </a:r>
          </a:p>
          <a:p>
            <a:r>
              <a:rPr lang="en-US" sz="2400" i="1">
                <a:solidFill>
                  <a:srgbClr val="000000"/>
                </a:solidFill>
              </a:rPr>
              <a:t>  .collect(Collectors.toSet());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3466080" y="2727287"/>
            <a:ext cx="1175040" cy="673991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74043" tIns="37021" rIns="74043" bIns="37021"/>
          <a:lstStyle/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92480" y="3608660"/>
            <a:ext cx="6082560" cy="4225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Set&lt;String&gt; set = Set.</a:t>
            </a:r>
            <a:r>
              <a:rPr lang="en-US" sz="2400" i="1">
                <a:solidFill>
                  <a:srgbClr val="000000"/>
                </a:solidFill>
              </a:rPr>
              <a:t>of("1", "2", "3");</a:t>
            </a: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78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For consistency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3360" y="2826659"/>
            <a:ext cx="6842880" cy="4225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Map&lt;String, String&gt; map = Map.</a:t>
            </a:r>
            <a:r>
              <a:rPr lang="en-US" sz="2400" i="1">
                <a:solidFill>
                  <a:srgbClr val="000000"/>
                </a:solidFill>
              </a:rPr>
              <a:t>of("k", "v");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520" y="2152668"/>
            <a:ext cx="6082560" cy="4225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lIns="74043" tIns="37021" rIns="74043" bIns="37021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</a:rPr>
              <a:t>Up to 10 </a:t>
            </a:r>
            <a:r>
              <a:rPr lang="en-US" sz="2400" dirty="0" err="1">
                <a:solidFill>
                  <a:srgbClr val="000000"/>
                </a:solidFill>
              </a:rPr>
              <a:t>params</a:t>
            </a:r>
            <a:r>
              <a:rPr lang="en-US" sz="2400" dirty="0">
                <a:solidFill>
                  <a:srgbClr val="000000"/>
                </a:solidFill>
              </a:rPr>
              <a:t>, then </a:t>
            </a:r>
            <a:r>
              <a:rPr lang="en-US" sz="2400" dirty="0" err="1">
                <a:solidFill>
                  <a:srgbClr val="000000"/>
                </a:solidFill>
              </a:rPr>
              <a:t>varargs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9940" name="Rectangle 10"/>
          <p:cNvSpPr>
            <a:spLocks noChangeArrowheads="1"/>
          </p:cNvSpPr>
          <p:nvPr/>
        </p:nvSpPr>
        <p:spPr bwMode="auto">
          <a:xfrm>
            <a:off x="1323360" y="1586689"/>
            <a:ext cx="6082560" cy="4225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List&lt;String&gt; list = </a:t>
            </a:r>
            <a:r>
              <a:rPr lang="en-US" sz="2400" dirty="0" err="1">
                <a:solidFill>
                  <a:srgbClr val="000000"/>
                </a:solidFill>
              </a:rPr>
              <a:t>List.</a:t>
            </a:r>
            <a:r>
              <a:rPr lang="en-US" sz="2400" i="1" dirty="0" err="1">
                <a:solidFill>
                  <a:srgbClr val="000000"/>
                </a:solidFill>
              </a:rPr>
              <a:t>of</a:t>
            </a:r>
            <a:r>
              <a:rPr lang="en-US" sz="2400" i="1" dirty="0">
                <a:solidFill>
                  <a:srgbClr val="000000"/>
                </a:solidFill>
              </a:rPr>
              <a:t>("1", "2", "3");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9520" y="3405600"/>
            <a:ext cx="6082560" cy="4225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lIns="74043" tIns="37021" rIns="74043" bIns="37021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</a:rPr>
              <a:t>Up to 20 </a:t>
            </a:r>
            <a:r>
              <a:rPr lang="en-US" sz="2400" dirty="0" err="1">
                <a:solidFill>
                  <a:srgbClr val="000000"/>
                </a:solidFill>
              </a:rPr>
              <a:t>params</a:t>
            </a:r>
            <a:r>
              <a:rPr lang="en-US" sz="2400" dirty="0">
                <a:solidFill>
                  <a:srgbClr val="000000"/>
                </a:solidFill>
              </a:rPr>
              <a:t>, then </a:t>
            </a:r>
            <a:r>
              <a:rPr lang="en-US" sz="2400" dirty="0" err="1">
                <a:solidFill>
                  <a:srgbClr val="000000"/>
                </a:solidFill>
              </a:rPr>
              <a:t>varargs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41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20" y="238706"/>
            <a:ext cx="7568640" cy="85329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Better Map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96960" y="2519906"/>
            <a:ext cx="4838400" cy="17964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Map&lt;Integer, Integer&gt; map = </a:t>
            </a:r>
          </a:p>
          <a:p>
            <a:r>
              <a:rPr lang="en-US" sz="2400">
                <a:solidFill>
                  <a:srgbClr val="000000"/>
                </a:solidFill>
              </a:rPr>
              <a:t>  Map.ofEntries(</a:t>
            </a:r>
          </a:p>
          <a:p>
            <a:r>
              <a:rPr lang="en-US" sz="2400">
                <a:solidFill>
                  <a:srgbClr val="000000"/>
                </a:solidFill>
              </a:rPr>
              <a:t>    Map.entry(1, 10), </a:t>
            </a:r>
          </a:p>
          <a:p>
            <a:r>
              <a:rPr lang="en-US" sz="2400">
                <a:solidFill>
                  <a:srgbClr val="000000"/>
                </a:solidFill>
              </a:rPr>
              <a:t>    Map.entry(2, 20)</a:t>
            </a:r>
          </a:p>
          <a:p>
            <a:r>
              <a:rPr lang="en-US" sz="2400">
                <a:solidFill>
                  <a:srgbClr val="000000"/>
                </a:solidFill>
              </a:rPr>
              <a:t>);</a:t>
            </a:r>
          </a:p>
        </p:txBody>
      </p:sp>
      <p:pic>
        <p:nvPicPr>
          <p:cNvPr id="4198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40" y="964542"/>
            <a:ext cx="3168000" cy="1477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111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066" indent="-457066">
              <a:buFont typeface="Arial"/>
              <a:buChar char="•"/>
            </a:pPr>
            <a:r>
              <a:rPr lang="en-US" dirty="0" smtClean="0">
                <a:cs typeface="Courier"/>
              </a:rPr>
              <a:t>Not equivalent!</a:t>
            </a:r>
          </a:p>
          <a:p>
            <a:pPr marL="782346" lvl="1" indent="-457066">
              <a:buFont typeface="Arial"/>
              <a:buChar char="•"/>
            </a:pPr>
            <a:r>
              <a:rPr lang="en-US" dirty="0" err="1" smtClean="0">
                <a:latin typeface="Courier"/>
                <a:cs typeface="Courier"/>
              </a:rPr>
              <a:t>List.of</a:t>
            </a:r>
            <a:r>
              <a:rPr lang="en-US" dirty="0" smtClean="0">
                <a:latin typeface="Courier"/>
                <a:cs typeface="Courier"/>
              </a:rPr>
              <a:t>(1, 2, 3)</a:t>
            </a:r>
          </a:p>
          <a:p>
            <a:pPr marL="782346" lvl="1" indent="-457066">
              <a:buFont typeface="Arial"/>
              <a:buChar char="•"/>
            </a:pPr>
            <a:r>
              <a:rPr lang="en-US" dirty="0" err="1" smtClean="0">
                <a:latin typeface="Courier"/>
                <a:cs typeface="Courier"/>
              </a:rPr>
              <a:t>Arrays.asList</a:t>
            </a:r>
            <a:r>
              <a:rPr lang="en-US" dirty="0" smtClean="0">
                <a:latin typeface="Courier"/>
                <a:cs typeface="Courier"/>
              </a:rPr>
              <a:t>(1, 2, 3)</a:t>
            </a:r>
          </a:p>
          <a:p>
            <a:pPr marL="457066" indent="-457066">
              <a:buFont typeface="Arial"/>
              <a:buChar char="•"/>
            </a:pPr>
            <a:r>
              <a:rPr lang="en-US" dirty="0" smtClean="0">
                <a:cs typeface="Courier"/>
              </a:rPr>
              <a:t>Only  one is immutable</a:t>
            </a:r>
          </a:p>
          <a:p>
            <a:pPr marL="457066" indent="-457066">
              <a:buFont typeface="Arial"/>
              <a:buChar char="•"/>
            </a:pPr>
            <a:r>
              <a:rPr lang="en-US" dirty="0" smtClean="0">
                <a:cs typeface="Courier"/>
              </a:rPr>
              <a:t>Demo in </a:t>
            </a:r>
            <a:r>
              <a:rPr lang="en-US" dirty="0" err="1" smtClean="0">
                <a:cs typeface="Courier"/>
              </a:rPr>
              <a:t>JShell</a:t>
            </a:r>
            <a:endParaRPr lang="en-US" dirty="0">
              <a:cs typeface="Courier"/>
            </a:endParaRPr>
          </a:p>
          <a:p>
            <a:pPr marL="457066" indent="-457066">
              <a:buFont typeface="Arial"/>
              <a:buChar char="•"/>
            </a:pP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18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066" indent="-457066">
              <a:buFont typeface="Arial"/>
              <a:buChar char="•"/>
            </a:pPr>
            <a:r>
              <a:rPr lang="en-US" dirty="0" smtClean="0">
                <a:cs typeface="Courier"/>
              </a:rPr>
              <a:t>Terminal operators:</a:t>
            </a:r>
          </a:p>
          <a:p>
            <a:pPr marL="782347" lvl="1" indent="-457066">
              <a:buFont typeface="Arial"/>
              <a:buChar char="•"/>
            </a:pPr>
            <a:r>
              <a:rPr lang="en-US" dirty="0" err="1" smtClean="0">
                <a:latin typeface="Courier"/>
                <a:cs typeface="Courier"/>
              </a:rPr>
              <a:t>toUnmodifiableList</a:t>
            </a:r>
            <a:r>
              <a:rPr lang="en-US" dirty="0" smtClean="0">
                <a:latin typeface="Courier"/>
                <a:cs typeface="Courier"/>
              </a:rPr>
              <a:t>()</a:t>
            </a:r>
          </a:p>
          <a:p>
            <a:pPr marL="782347" lvl="1" indent="-457066">
              <a:buFont typeface="Arial"/>
              <a:buChar char="•"/>
            </a:pPr>
            <a:r>
              <a:rPr lang="en-US" dirty="0" err="1" smtClean="0">
                <a:latin typeface="Courier"/>
                <a:cs typeface="Courier"/>
              </a:rPr>
              <a:t>toUnmodifiableSet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pPr marL="782347" lvl="1" indent="-457066">
              <a:buFont typeface="Arial"/>
              <a:buChar char="•"/>
            </a:pPr>
            <a:r>
              <a:rPr lang="en-US" dirty="0" err="1" smtClean="0">
                <a:latin typeface="Courier"/>
                <a:cs typeface="Courier"/>
              </a:rPr>
              <a:t>toUnmodifiableMap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pPr marL="782347" lvl="1" indent="-457066">
              <a:buFont typeface="Arial"/>
              <a:buChar char="•"/>
            </a:pP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78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dirty="0" smtClean="0"/>
              <a:t>trim()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strip()</a:t>
            </a:r>
          </a:p>
          <a:p>
            <a:pPr marL="514100" indent="-514100">
              <a:buFont typeface="Arial"/>
              <a:buChar char="•"/>
            </a:pPr>
            <a:r>
              <a:rPr lang="en-US" dirty="0" err="1" smtClean="0"/>
              <a:t>stripLeading</a:t>
            </a:r>
            <a:r>
              <a:rPr lang="en-US" dirty="0" smtClean="0"/>
              <a:t>()</a:t>
            </a:r>
            <a:endParaRPr lang="en-US" dirty="0"/>
          </a:p>
          <a:p>
            <a:pPr marL="514100" indent="-514100">
              <a:buFont typeface="Arial"/>
              <a:buChar char="•"/>
            </a:pPr>
            <a:r>
              <a:rPr lang="en-US" dirty="0" err="1" smtClean="0"/>
              <a:t>stripTrailing</a:t>
            </a:r>
            <a:r>
              <a:rPr lang="en-US" dirty="0" smtClean="0"/>
              <a:t>()</a:t>
            </a:r>
          </a:p>
          <a:p>
            <a:pPr marL="514100" indent="-514100">
              <a:buFont typeface="Arial"/>
              <a:buChar char="•"/>
            </a:pPr>
            <a:r>
              <a:rPr lang="en-US" dirty="0" err="1" smtClean="0"/>
              <a:t>isBlank</a:t>
            </a:r>
            <a:r>
              <a:rPr lang="en-US" dirty="0" smtClean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0" y="1504953"/>
            <a:ext cx="4572000" cy="367641"/>
          </a:xfrm>
          <a:prstGeom prst="rect">
            <a:avLst/>
          </a:prstGeom>
          <a:noFill/>
        </p:spPr>
        <p:txBody>
          <a:bodyPr wrap="square" lIns="91413" tIns="45708" rIns="91413" bIns="45708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&lt;-- Legacy </a:t>
            </a:r>
            <a:r>
              <a:rPr lang="mr-IN" dirty="0" smtClean="0">
                <a:solidFill>
                  <a:srgbClr val="000000"/>
                </a:solidFill>
              </a:rPr>
              <a:t>–</a:t>
            </a:r>
            <a:r>
              <a:rPr lang="en-US" dirty="0" smtClean="0">
                <a:solidFill>
                  <a:srgbClr val="000000"/>
                </a:solidFill>
              </a:rPr>
              <a:t> not Unicode aware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93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dirty="0">
                <a:latin typeface="Courier"/>
                <a:cs typeface="Courier"/>
              </a:rPr>
              <a:t>"</a:t>
            </a:r>
            <a:r>
              <a:rPr lang="mr-IN" dirty="0" smtClean="0"/>
              <a:t>123 </a:t>
            </a:r>
            <a:r>
              <a:rPr lang="en-US" dirty="0">
                <a:latin typeface="Courier"/>
                <a:cs typeface="Courier"/>
              </a:rPr>
              <a:t>"</a:t>
            </a:r>
            <a:r>
              <a:rPr lang="mr-IN" dirty="0" smtClean="0"/>
              <a:t>.</a:t>
            </a:r>
            <a:r>
              <a:rPr lang="mr-IN" dirty="0"/>
              <a:t>repeat(3</a:t>
            </a:r>
            <a:r>
              <a:rPr lang="mr-IN" dirty="0" smtClean="0"/>
              <a:t>)</a:t>
            </a:r>
            <a:r>
              <a:rPr lang="en-US" dirty="0" smtClean="0"/>
              <a:t>.length();</a:t>
            </a:r>
          </a:p>
          <a:p>
            <a:pPr marL="514100" indent="-514100">
              <a:buFont typeface="Arial"/>
              <a:buChar char="•"/>
            </a:pPr>
            <a:r>
              <a:rPr lang="en-US" dirty="0">
                <a:latin typeface="Courier"/>
                <a:cs typeface="Courier"/>
              </a:rPr>
              <a:t>"</a:t>
            </a:r>
            <a:r>
              <a:rPr lang="en-US" dirty="0" smtClean="0">
                <a:latin typeface="Courier"/>
                <a:cs typeface="Courier"/>
              </a:rPr>
              <a:t>"</a:t>
            </a:r>
            <a:r>
              <a:rPr lang="mr-IN" dirty="0"/>
              <a:t>.repeat(3)</a:t>
            </a:r>
            <a:r>
              <a:rPr lang="en-US" dirty="0"/>
              <a:t>.length();</a:t>
            </a:r>
          </a:p>
          <a:p>
            <a:pPr marL="514100" indent="-51410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029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>
                <a:latin typeface="Courier"/>
                <a:cs typeface="Courier"/>
              </a:rPr>
              <a:t>"</a:t>
            </a:r>
            <a:r>
              <a:rPr lang="en-US" dirty="0" err="1">
                <a:latin typeface="Courier"/>
                <a:cs typeface="Courier"/>
              </a:rPr>
              <a:t>abc</a:t>
            </a:r>
            <a:r>
              <a:rPr lang="en-US" dirty="0">
                <a:latin typeface="Courier"/>
                <a:cs typeface="Courier"/>
              </a:rPr>
              <a:t>\</a:t>
            </a:r>
            <a:r>
              <a:rPr lang="en-US" dirty="0" smtClean="0">
                <a:latin typeface="Courier"/>
                <a:cs typeface="Courier"/>
              </a:rPr>
              <a:t>n123</a:t>
            </a:r>
            <a:r>
              <a:rPr lang="en-US" dirty="0">
                <a:latin typeface="Courier"/>
                <a:cs typeface="Courier"/>
              </a:rPr>
              <a:t>"</a:t>
            </a:r>
            <a:endParaRPr lang="en-US" dirty="0" smtClean="0">
              <a:latin typeface="Courier"/>
              <a:cs typeface="Courier"/>
            </a:endParaRPr>
          </a:p>
          <a:p>
            <a:pPr marL="0" indent="0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.</a:t>
            </a:r>
            <a:r>
              <a:rPr lang="en-US" dirty="0">
                <a:latin typeface="Courier"/>
                <a:cs typeface="Courier"/>
              </a:rPr>
              <a:t>lines(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pPr marL="0" indent="0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.</a:t>
            </a:r>
            <a:r>
              <a:rPr lang="en-US" dirty="0">
                <a:latin typeface="Courier"/>
                <a:cs typeface="Courier"/>
              </a:rPr>
              <a:t>count()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pPr marL="0" indent="0"/>
            <a:endParaRPr lang="en-US" dirty="0" smtClean="0">
              <a:latin typeface="Courier"/>
              <a:cs typeface="Courier"/>
            </a:endParaRPr>
          </a:p>
          <a:p>
            <a:pPr marL="0" indent="0"/>
            <a:r>
              <a:rPr lang="en-US" dirty="0">
                <a:latin typeface="Courier"/>
                <a:cs typeface="Courier"/>
              </a:rPr>
              <a:t>"</a:t>
            </a:r>
            <a:r>
              <a:rPr lang="en-US" dirty="0" err="1">
                <a:latin typeface="Courier"/>
                <a:cs typeface="Courier"/>
              </a:rPr>
              <a:t>abc</a:t>
            </a:r>
            <a:r>
              <a:rPr lang="en-US" dirty="0">
                <a:latin typeface="Courier"/>
                <a:cs typeface="Courier"/>
              </a:rPr>
              <a:t>".chars(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pPr marL="0" indent="0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.</a:t>
            </a:r>
            <a:r>
              <a:rPr lang="en-US" dirty="0">
                <a:latin typeface="Courier"/>
                <a:cs typeface="Courier"/>
              </a:rPr>
              <a:t>count();</a:t>
            </a:r>
          </a:p>
          <a:p>
            <a:pPr marL="0" indent="0"/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0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1950"/>
            <a:ext cx="7569200" cy="852488"/>
          </a:xfrm>
        </p:spPr>
        <p:txBody>
          <a:bodyPr/>
          <a:lstStyle/>
          <a:p>
            <a:r>
              <a:rPr lang="en-US" dirty="0" smtClean="0"/>
              <a:t>Module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5" y="1352550"/>
            <a:ext cx="7504113" cy="2933700"/>
          </a:xfrm>
        </p:spPr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sz="2400" dirty="0"/>
              <a:t>Review lab from previous module</a:t>
            </a:r>
          </a:p>
          <a:p>
            <a:pPr marL="514100" indent="-514100">
              <a:buFont typeface="Arial"/>
              <a:buChar char="•"/>
            </a:pPr>
            <a:r>
              <a:rPr lang="en-US" sz="2400" dirty="0"/>
              <a:t>Lecture</a:t>
            </a:r>
          </a:p>
          <a:p>
            <a:pPr marL="514100" indent="-514100">
              <a:buFont typeface="Arial"/>
              <a:buChar char="•"/>
            </a:pPr>
            <a:r>
              <a:rPr lang="en-US" sz="2400" dirty="0"/>
              <a:t>Practice questions as a group/discussion</a:t>
            </a:r>
          </a:p>
          <a:p>
            <a:pPr marL="514100" indent="-514100">
              <a:buFont typeface="Arial"/>
              <a:buChar char="•"/>
            </a:pPr>
            <a:r>
              <a:rPr lang="en-US" sz="2400" dirty="0"/>
              <a:t>Hands on exercises</a:t>
            </a:r>
          </a:p>
          <a:p>
            <a:pPr marL="514100" indent="-514100">
              <a:buFont typeface="Arial"/>
              <a:buChar char="•"/>
            </a:pPr>
            <a:r>
              <a:rPr lang="en-US" sz="2400" dirty="0"/>
              <a:t>10 minute break</a:t>
            </a:r>
          </a:p>
          <a:p>
            <a:pPr marL="0" indent="0"/>
            <a:r>
              <a:rPr lang="en-US" sz="2400" i="1" dirty="0">
                <a:solidFill>
                  <a:srgbClr val="FF0000"/>
                </a:solidFill>
              </a:rPr>
              <a:t>This means if a colleague needs to call you, the last </a:t>
            </a:r>
            <a:r>
              <a:rPr lang="en-US" sz="2400" i="1" dirty="0" smtClean="0">
                <a:solidFill>
                  <a:srgbClr val="FF0000"/>
                </a:solidFill>
              </a:rPr>
              <a:t>15-</a:t>
            </a:r>
            <a:r>
              <a:rPr lang="en-US" sz="2400" i="1" dirty="0">
                <a:solidFill>
                  <a:srgbClr val="FF0000"/>
                </a:solidFill>
              </a:rPr>
              <a:t>20 minutes of each hour is best.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0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Map&lt;Integer, Integer&gt; map </a:t>
            </a:r>
          </a:p>
          <a:p>
            <a:r>
              <a:rPr lang="en-US" sz="2400" dirty="0">
                <a:latin typeface="Courier"/>
                <a:cs typeface="Courier"/>
              </a:rPr>
              <a:t>  = </a:t>
            </a:r>
            <a:r>
              <a:rPr lang="en-US" sz="2400" dirty="0" err="1">
                <a:latin typeface="Courier"/>
                <a:cs typeface="Courier"/>
              </a:rPr>
              <a:t>Map.of</a:t>
            </a:r>
            <a:r>
              <a:rPr lang="en-US" sz="2400" dirty="0">
                <a:latin typeface="Courier"/>
                <a:cs typeface="Courier"/>
              </a:rPr>
              <a:t>(1, 2, 3, 4);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map.get</a:t>
            </a:r>
            <a:r>
              <a:rPr lang="en-US" sz="2400" dirty="0">
                <a:latin typeface="Courier"/>
                <a:cs typeface="Courier"/>
              </a:rPr>
              <a:t>(2));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</a:t>
            </a:r>
            <a:r>
              <a:rPr lang="en-US" dirty="0" smtClean="0"/>
              <a:t>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362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long count = "java\</a:t>
            </a:r>
            <a:r>
              <a:rPr lang="en-US" sz="2400" dirty="0" err="1">
                <a:latin typeface="Courier"/>
                <a:cs typeface="Courier"/>
              </a:rPr>
              <a:t>n".repeat</a:t>
            </a:r>
            <a:r>
              <a:rPr lang="en-US" sz="2400" dirty="0">
                <a:latin typeface="Courier"/>
                <a:cs typeface="Courier"/>
              </a:rPr>
              <a:t>(5).lines().count();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(count);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4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5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6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</a:t>
            </a:r>
            <a:r>
              <a:rPr lang="en-US" dirty="0" smtClean="0"/>
              <a:t>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73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Map&lt;Integer&gt; map </a:t>
            </a:r>
          </a:p>
          <a:p>
            <a:r>
              <a:rPr lang="en-US" sz="2400" dirty="0">
                <a:latin typeface="Courier"/>
                <a:cs typeface="Courier"/>
              </a:rPr>
              <a:t>  = </a:t>
            </a:r>
            <a:r>
              <a:rPr lang="en-US" sz="2400" dirty="0" err="1">
                <a:latin typeface="Courier"/>
                <a:cs typeface="Courier"/>
              </a:rPr>
              <a:t>Map.of</a:t>
            </a:r>
            <a:r>
              <a:rPr lang="en-US" sz="2400" dirty="0">
                <a:latin typeface="Courier"/>
                <a:cs typeface="Courier"/>
              </a:rPr>
              <a:t>(1, 2, 3, 4);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map.get</a:t>
            </a:r>
            <a:r>
              <a:rPr lang="en-US" sz="2400" dirty="0">
                <a:latin typeface="Courier"/>
                <a:cs typeface="Courier"/>
              </a:rPr>
              <a:t>(2));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</a:t>
            </a:r>
            <a:r>
              <a:rPr lang="en-US" dirty="0" smtClean="0"/>
              <a:t>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60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long count = "\</a:t>
            </a:r>
            <a:r>
              <a:rPr lang="en-US" sz="2400" dirty="0" err="1">
                <a:latin typeface="Courier"/>
                <a:cs typeface="Courier"/>
              </a:rPr>
              <a:t>n".strip</a:t>
            </a:r>
            <a:r>
              <a:rPr lang="en-US" sz="2400" dirty="0">
                <a:latin typeface="Courier"/>
                <a:cs typeface="Courier"/>
              </a:rPr>
              <a:t>().repeat(5).lines().count();</a:t>
            </a:r>
          </a:p>
          <a:p>
            <a:r>
              <a:rPr lang="en-US" sz="2400" dirty="0">
                <a:latin typeface="Courier"/>
                <a:cs typeface="Courier"/>
              </a:rPr>
              <a:t>    </a:t>
            </a:r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(count);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0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5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</a:t>
            </a:r>
            <a:r>
              <a:rPr lang="en-US" dirty="0" smtClean="0"/>
              <a:t>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31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Map&lt;Integer, Integer&gt; map </a:t>
            </a:r>
          </a:p>
          <a:p>
            <a:r>
              <a:rPr lang="en-US" sz="2400" dirty="0">
                <a:latin typeface="Courier"/>
                <a:cs typeface="Courier"/>
              </a:rPr>
              <a:t>  = </a:t>
            </a:r>
            <a:r>
              <a:rPr lang="en-US" sz="2400" dirty="0" err="1">
                <a:latin typeface="Courier"/>
                <a:cs typeface="Courier"/>
              </a:rPr>
              <a:t>Map.of</a:t>
            </a:r>
            <a:r>
              <a:rPr lang="en-US" sz="2400" dirty="0">
                <a:latin typeface="Courier"/>
                <a:cs typeface="Courier"/>
              </a:rPr>
              <a:t>(1, 2, 3);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map.get</a:t>
            </a:r>
            <a:r>
              <a:rPr lang="en-US" sz="2400" dirty="0">
                <a:latin typeface="Courier"/>
                <a:cs typeface="Courier"/>
              </a:rPr>
              <a:t>(2));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</a:t>
            </a:r>
            <a:r>
              <a:rPr lang="en-US" dirty="0" smtClean="0"/>
              <a:t>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084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 to print 0?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</a:p>
          <a:p>
            <a:r>
              <a:rPr lang="en-US" sz="2400" dirty="0">
                <a:latin typeface="Courier"/>
                <a:cs typeface="Courier"/>
              </a:rPr>
              <a:t>    "\t"._____().length());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strip()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stripFirst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stripLast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2" y="2724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trim()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2576183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Question 7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List&lt;Integer&gt; list = </a:t>
            </a:r>
            <a:r>
              <a:rPr lang="en-US" sz="2400" dirty="0" err="1">
                <a:latin typeface="Courier"/>
                <a:cs typeface="Courier"/>
              </a:rPr>
              <a:t>List.of</a:t>
            </a:r>
            <a:r>
              <a:rPr lang="en-US" sz="2400" dirty="0">
                <a:latin typeface="Courier"/>
                <a:cs typeface="Courier"/>
              </a:rPr>
              <a:t>(1, 2, 3);</a:t>
            </a:r>
          </a:p>
          <a:p>
            <a:r>
              <a:rPr lang="en-US" sz="2400" dirty="0" err="1">
                <a:latin typeface="Courier"/>
                <a:cs typeface="Courier"/>
              </a:rPr>
              <a:t>list.remove</a:t>
            </a:r>
            <a:r>
              <a:rPr lang="en-US" sz="2400" dirty="0">
                <a:latin typeface="Courier"/>
                <a:cs typeface="Courier"/>
              </a:rPr>
              <a:t>(2);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(list);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</a:t>
            </a:r>
            <a:r>
              <a:rPr lang="en-US" dirty="0" smtClean="0"/>
              <a:t>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15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 to print 1?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</a:p>
          <a:p>
            <a:r>
              <a:rPr lang="en-US" sz="2400" dirty="0">
                <a:latin typeface="Courier"/>
                <a:cs typeface="Courier"/>
              </a:rPr>
              <a:t>    "a\t"._____().length());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strip()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stripLeading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stripTrailing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2" y="2724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trim()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2996943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List list = </a:t>
            </a:r>
            <a:r>
              <a:rPr lang="en-US" sz="2400" dirty="0" err="1">
                <a:latin typeface="Courier"/>
                <a:cs typeface="Courier"/>
              </a:rPr>
              <a:t>Arrays.asList</a:t>
            </a:r>
            <a:r>
              <a:rPr lang="en-US" sz="2400" dirty="0">
                <a:latin typeface="Courier"/>
                <a:cs typeface="Courier"/>
              </a:rPr>
              <a:t>(1, 2, 3);</a:t>
            </a:r>
          </a:p>
          <a:p>
            <a:r>
              <a:rPr lang="en-US" sz="2400" dirty="0" err="1">
                <a:latin typeface="Courier"/>
                <a:cs typeface="Courier"/>
              </a:rPr>
              <a:t>list.remove</a:t>
            </a:r>
            <a:r>
              <a:rPr lang="en-US" sz="2400" dirty="0">
                <a:latin typeface="Courier"/>
                <a:cs typeface="Courier"/>
              </a:rPr>
              <a:t>(2);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(list);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</a:t>
            </a:r>
            <a:r>
              <a:rPr lang="en-US" dirty="0" smtClean="0"/>
              <a:t>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3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 to print 1?</a:t>
            </a:r>
          </a:p>
          <a:p>
            <a:r>
              <a:rPr lang="en-US" sz="2400" dirty="0">
                <a:latin typeface="Courier"/>
                <a:cs typeface="Courier"/>
              </a:rPr>
              <a:t>char whitespace = '\u001D';</a:t>
            </a:r>
          </a:p>
          <a:p>
            <a:r>
              <a:rPr lang="en-US" sz="2400" dirty="0">
                <a:latin typeface="Courier"/>
                <a:cs typeface="Courier"/>
              </a:rPr>
              <a:t>String </a:t>
            </a:r>
            <a:r>
              <a:rPr lang="en-US" sz="2400" dirty="0" err="1">
                <a:latin typeface="Courier"/>
                <a:cs typeface="Courier"/>
              </a:rPr>
              <a:t>str</a:t>
            </a:r>
            <a:r>
              <a:rPr lang="en-US" sz="2400" dirty="0">
                <a:latin typeface="Courier"/>
                <a:cs typeface="Courier"/>
              </a:rPr>
              <a:t> = whitespace + "x";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str.stripLeading</a:t>
            </a:r>
            <a:r>
              <a:rPr lang="en-US" sz="2400" dirty="0">
                <a:latin typeface="Courier"/>
                <a:cs typeface="Courier"/>
              </a:rPr>
              <a:t>().length());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stripLeading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stripTrailing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2" y="3486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trim()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379845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1950"/>
            <a:ext cx="7569200" cy="852488"/>
          </a:xfrm>
        </p:spPr>
        <p:txBody>
          <a:bodyPr/>
          <a:lstStyle/>
          <a:p>
            <a:r>
              <a:rPr lang="en-US" dirty="0" smtClean="0"/>
              <a:t>Labs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5" y="1352550"/>
            <a:ext cx="7504113" cy="2933700"/>
          </a:xfrm>
        </p:spPr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sz="2400" dirty="0"/>
              <a:t>I will sprinkle in some concepts form earlier version of Java into the labs. (ex: reading from a file). </a:t>
            </a:r>
          </a:p>
          <a:p>
            <a:pPr marL="514100" indent="-514100">
              <a:buFont typeface="Arial"/>
              <a:buChar char="•"/>
            </a:pPr>
            <a:r>
              <a:rPr lang="en-US" sz="2400" dirty="0"/>
              <a:t>If you are not familiar with these, it is fine to Google or ask me.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005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List list = </a:t>
            </a:r>
            <a:r>
              <a:rPr lang="en-US" sz="2400" dirty="0" err="1">
                <a:latin typeface="Courier"/>
                <a:cs typeface="Courier"/>
              </a:rPr>
              <a:t>Arrays.asList</a:t>
            </a:r>
            <a:r>
              <a:rPr lang="en-US" sz="2400" dirty="0">
                <a:latin typeface="Courier"/>
                <a:cs typeface="Courier"/>
              </a:rPr>
              <a:t>(1, 2, 3);</a:t>
            </a:r>
          </a:p>
          <a:p>
            <a:r>
              <a:rPr lang="en-US" sz="2400" dirty="0" err="1">
                <a:latin typeface="Courier"/>
                <a:cs typeface="Courier"/>
              </a:rPr>
              <a:t>list.set</a:t>
            </a:r>
            <a:r>
              <a:rPr lang="en-US" sz="2400" dirty="0">
                <a:latin typeface="Courier"/>
                <a:cs typeface="Courier"/>
              </a:rPr>
              <a:t>(1, 0);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(list);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0,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</a:t>
            </a:r>
            <a:r>
              <a:rPr lang="en-US" dirty="0" smtClean="0"/>
              <a:t>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6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 to print 1?</a:t>
            </a:r>
          </a:p>
          <a:p>
            <a:r>
              <a:rPr lang="en-US" sz="2400" dirty="0">
                <a:latin typeface="Courier"/>
                <a:cs typeface="Courier"/>
              </a:rPr>
              <a:t>char whitespace = '\t';</a:t>
            </a:r>
          </a:p>
          <a:p>
            <a:r>
              <a:rPr lang="en-US" sz="2400" dirty="0">
                <a:latin typeface="Courier"/>
                <a:cs typeface="Courier"/>
              </a:rPr>
              <a:t>String </a:t>
            </a:r>
            <a:r>
              <a:rPr lang="en-US" sz="2400" dirty="0" err="1">
                <a:latin typeface="Courier"/>
                <a:cs typeface="Courier"/>
              </a:rPr>
              <a:t>str</a:t>
            </a:r>
            <a:r>
              <a:rPr lang="en-US" sz="2400" dirty="0">
                <a:latin typeface="Courier"/>
                <a:cs typeface="Courier"/>
              </a:rPr>
              <a:t> = whitespace + "x";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str</a:t>
            </a:r>
            <a:r>
              <a:rPr lang="en-US" sz="2400" dirty="0" smtClean="0">
                <a:latin typeface="Courier"/>
                <a:cs typeface="Courier"/>
              </a:rPr>
              <a:t>.________s(</a:t>
            </a:r>
            <a:r>
              <a:rPr lang="en-US" sz="2400" dirty="0">
                <a:latin typeface="Courier"/>
                <a:cs typeface="Courier"/>
              </a:rPr>
              <a:t>).length());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stripLeading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stripTrailing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2" y="3486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trim()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2008681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List&lt;Integer&gt; list = </a:t>
            </a:r>
            <a:r>
              <a:rPr lang="en-US" sz="2400" dirty="0" err="1">
                <a:latin typeface="Courier"/>
                <a:cs typeface="Courier"/>
              </a:rPr>
              <a:t>List.of</a:t>
            </a:r>
            <a:r>
              <a:rPr lang="en-US" sz="2400" dirty="0">
                <a:latin typeface="Courier"/>
                <a:cs typeface="Courier"/>
              </a:rPr>
              <a:t>(1, 2, 3);</a:t>
            </a:r>
          </a:p>
          <a:p>
            <a:r>
              <a:rPr lang="en-US" sz="2400" dirty="0" err="1">
                <a:latin typeface="Courier"/>
                <a:cs typeface="Courier"/>
              </a:rPr>
              <a:t>list.set</a:t>
            </a:r>
            <a:r>
              <a:rPr lang="en-US" sz="2400" dirty="0">
                <a:latin typeface="Courier"/>
                <a:cs typeface="Courier"/>
              </a:rPr>
              <a:t>(1, 0);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(list);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0,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</a:t>
            </a:r>
            <a:r>
              <a:rPr lang="en-US" dirty="0" smtClean="0"/>
              <a:t>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7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Single file execution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Deprecation</a:t>
            </a:r>
          </a:p>
          <a:p>
            <a:pPr marL="456977" indent="-456977">
              <a:buFont typeface="Arial"/>
              <a:buChar char="•"/>
            </a:pPr>
            <a:r>
              <a:rPr lang="en-US" dirty="0" err="1"/>
              <a:t>JShell</a:t>
            </a:r>
            <a:endParaRPr lang="en-US" dirty="0"/>
          </a:p>
          <a:p>
            <a:pPr marL="456977" indent="-456977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Which operations succeeded on </a:t>
            </a:r>
            <a:r>
              <a:rPr lang="en-US" dirty="0" err="1" smtClean="0"/>
              <a:t>Arrays.asList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Did any operations succeed on </a:t>
            </a:r>
            <a:r>
              <a:rPr lang="en-US" dirty="0" err="1" smtClean="0"/>
              <a:t>List.of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Why do we need strip(), </a:t>
            </a:r>
            <a:r>
              <a:rPr lang="en-US" dirty="0" err="1" smtClean="0"/>
              <a:t>stripLeading</a:t>
            </a:r>
            <a:r>
              <a:rPr lang="en-US" dirty="0" smtClean="0"/>
              <a:t>() and </a:t>
            </a:r>
            <a:r>
              <a:rPr lang="en-US" dirty="0" err="1" smtClean="0"/>
              <a:t>stripTrailing</a:t>
            </a:r>
            <a:r>
              <a:rPr lang="en-US" dirty="0" smtClean="0"/>
              <a:t>()?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11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New java launcher mode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7363757"/>
              </p:ext>
            </p:extLst>
          </p:nvPr>
        </p:nvGraphicFramePr>
        <p:xfrm>
          <a:off x="838200" y="1276350"/>
          <a:ext cx="7315200" cy="270351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733800"/>
                <a:gridCol w="3581400"/>
              </a:tblGrid>
              <a:tr h="426951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Full command</a:t>
                      </a:r>
                      <a:endParaRPr lang="en-US" sz="2200" dirty="0"/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Shorthand</a:t>
                      </a:r>
                      <a:endParaRPr lang="en-US" sz="2200" dirty="0"/>
                    </a:p>
                  </a:txBody>
                  <a:tcPr marT="45745" marB="45745"/>
                </a:tc>
              </a:tr>
              <a:tr h="1087196">
                <a:tc>
                  <a:txBody>
                    <a:bodyPr/>
                    <a:lstStyle/>
                    <a:p>
                      <a:pPr marL="0" indent="0">
                        <a:defRPr/>
                      </a:pPr>
                      <a:r>
                        <a:rPr lang="en-US" sz="2200" dirty="0" err="1" smtClean="0">
                          <a:latin typeface="Courier"/>
                          <a:ea typeface="ＭＳ Ｐゴシック" charset="0"/>
                          <a:cs typeface="Courier"/>
                        </a:rPr>
                        <a:t>javac</a:t>
                      </a:r>
                      <a:r>
                        <a:rPr lang="en-US" sz="2200" dirty="0" smtClean="0">
                          <a:latin typeface="Courier"/>
                          <a:ea typeface="ＭＳ Ｐゴシック" charset="0"/>
                          <a:cs typeface="Courier"/>
                        </a:rPr>
                        <a:t> </a:t>
                      </a:r>
                      <a:r>
                        <a:rPr lang="en-US" sz="2200" dirty="0" err="1" smtClean="0">
                          <a:latin typeface="Courier"/>
                          <a:ea typeface="ＭＳ Ｐゴシック" charset="0"/>
                          <a:cs typeface="Courier"/>
                        </a:rPr>
                        <a:t>HelloWorld.java</a:t>
                      </a:r>
                      <a:endParaRPr lang="en-US" sz="2200" dirty="0" smtClean="0">
                        <a:latin typeface="Courier"/>
                        <a:ea typeface="ＭＳ Ｐゴシック" charset="0"/>
                        <a:cs typeface="Courier"/>
                      </a:endParaRPr>
                    </a:p>
                    <a:p>
                      <a:pPr marL="0" indent="0">
                        <a:defRPr/>
                      </a:pPr>
                      <a:r>
                        <a:rPr lang="en-US" sz="2200" dirty="0" smtClean="0">
                          <a:latin typeface="Courier"/>
                          <a:ea typeface="ＭＳ Ｐゴシック" charset="0"/>
                          <a:cs typeface="Courier"/>
                        </a:rPr>
                        <a:t>java </a:t>
                      </a:r>
                      <a:r>
                        <a:rPr lang="en-US" sz="2200" dirty="0" err="1" smtClean="0">
                          <a:latin typeface="Courier"/>
                          <a:ea typeface="ＭＳ Ｐゴシック" charset="0"/>
                          <a:cs typeface="Courier"/>
                        </a:rPr>
                        <a:t>HelloWorld</a:t>
                      </a:r>
                      <a:endParaRPr lang="en-US" sz="2200" dirty="0" smtClean="0">
                        <a:latin typeface="Courier"/>
                        <a:ea typeface="ＭＳ Ｐゴシック" charset="0"/>
                        <a:cs typeface="Courier"/>
                      </a:endParaRP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marL="0" marR="0" indent="0" algn="l" defTabSz="3702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latin typeface="Courier"/>
                          <a:ea typeface="ＭＳ Ｐゴシック" charset="0"/>
                          <a:cs typeface="Courier"/>
                        </a:rPr>
                        <a:t>java </a:t>
                      </a:r>
                      <a:r>
                        <a:rPr lang="en-US" sz="2200" dirty="0" err="1" smtClean="0">
                          <a:latin typeface="Courier"/>
                          <a:ea typeface="ＭＳ Ｐゴシック" charset="0"/>
                          <a:cs typeface="Courier"/>
                        </a:rPr>
                        <a:t>HelloWorld.java</a:t>
                      </a:r>
                      <a:endParaRPr lang="en-US" sz="2200" dirty="0" smtClean="0">
                        <a:latin typeface="Courier"/>
                        <a:ea typeface="ＭＳ Ｐゴシック" charset="0"/>
                        <a:cs typeface="Courier"/>
                      </a:endParaRPr>
                    </a:p>
                    <a:p>
                      <a:endParaRPr lang="en-US" sz="2200" dirty="0"/>
                    </a:p>
                  </a:txBody>
                  <a:tcPr marT="45745" marB="45745"/>
                </a:tc>
              </a:tr>
              <a:tr h="426951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Produces</a:t>
                      </a:r>
                      <a:r>
                        <a:rPr lang="en-US" sz="2200" baseline="0" dirty="0" smtClean="0"/>
                        <a:t> class file</a:t>
                      </a:r>
                      <a:endParaRPr lang="en-US" sz="2200" dirty="0"/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Fully in memory</a:t>
                      </a:r>
                      <a:endParaRPr lang="en-US" sz="2200" dirty="0"/>
                    </a:p>
                  </a:txBody>
                  <a:tcPr marT="45745" marB="45745"/>
                </a:tc>
              </a:tr>
              <a:tr h="762414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For any program</a:t>
                      </a:r>
                      <a:endParaRPr lang="en-US" sz="2200" dirty="0"/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For programs</a:t>
                      </a:r>
                      <a:r>
                        <a:rPr lang="en-US" sz="2200" baseline="0" dirty="0" smtClean="0"/>
                        <a:t> with one file</a:t>
                      </a:r>
                      <a:endParaRPr lang="en-US" sz="2200" dirty="0"/>
                    </a:p>
                  </a:txBody>
                  <a:tcPr marT="45745" marB="45745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5C00DD-7145-7443-85E9-F984D4431990}" type="slidenum">
              <a:rPr lang="en-US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94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“Launch Single-File Source-Code”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Designed to reduce ceremony</a:t>
            </a:r>
          </a:p>
          <a:p>
            <a:pPr marL="782256" lvl="1" indent="-456977">
              <a:buFont typeface="Arial"/>
              <a:buChar char="•"/>
            </a:pPr>
            <a:r>
              <a:rPr lang="en-US" dirty="0" smtClean="0"/>
              <a:t>For students learning Java</a:t>
            </a:r>
          </a:p>
          <a:p>
            <a:pPr marL="782256" lvl="1" indent="-456977">
              <a:buFont typeface="Arial"/>
              <a:buChar char="•"/>
            </a:pPr>
            <a:r>
              <a:rPr lang="en-US" dirty="0" smtClean="0"/>
              <a:t>Quick experiments</a:t>
            </a:r>
          </a:p>
          <a:p>
            <a:pPr marL="456977" indent="-456977">
              <a:buFont typeface="Arial"/>
              <a:buChar char="•"/>
            </a:pPr>
            <a:endParaRPr lang="en-US" dirty="0" smtClean="0"/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Can have multiple classes in same file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Can use built in Java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1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504950"/>
            <a:ext cx="4559300" cy="134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3943353"/>
            <a:ext cx="5181600" cy="367622"/>
          </a:xfrm>
          <a:prstGeom prst="rect">
            <a:avLst/>
          </a:prstGeom>
          <a:noFill/>
        </p:spPr>
        <p:txBody>
          <a:bodyPr wrap="square" lIns="91395" tIns="45699" rIns="91395" bIns="45699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java  </a:t>
            </a:r>
            <a:r>
              <a:rPr lang="en-US" dirty="0" err="1" smtClean="0">
                <a:solidFill>
                  <a:srgbClr val="000000"/>
                </a:solidFill>
              </a:rPr>
              <a:t>HelloWorld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565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00155"/>
            <a:ext cx="5181600" cy="2524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3943353"/>
            <a:ext cx="5181600" cy="367622"/>
          </a:xfrm>
          <a:prstGeom prst="rect">
            <a:avLst/>
          </a:prstGeom>
          <a:noFill/>
        </p:spPr>
        <p:txBody>
          <a:bodyPr wrap="square" lIns="91395" tIns="45699" rIns="91395" bIns="45699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java  </a:t>
            </a:r>
            <a:r>
              <a:rPr lang="en-US" dirty="0" err="1" smtClean="0">
                <a:solidFill>
                  <a:srgbClr val="000000"/>
                </a:solidFill>
              </a:rPr>
              <a:t>SingleFile.java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453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sz="2800" dirty="0"/>
              <a:t>Focus is Java 11 changes</a:t>
            </a:r>
          </a:p>
          <a:p>
            <a:pPr marL="514100" indent="-514100">
              <a:buFont typeface="Arial"/>
              <a:buChar char="•"/>
            </a:pPr>
            <a:r>
              <a:rPr lang="en-US" sz="2800" dirty="0"/>
              <a:t>Will still throw in Java 8 and earlier content and </a:t>
            </a:r>
            <a:r>
              <a:rPr lang="en-US" sz="2800" dirty="0" smtClean="0"/>
              <a:t>tricks</a:t>
            </a:r>
          </a:p>
          <a:p>
            <a:pPr marL="514100" indent="-514100">
              <a:buFont typeface="Arial"/>
              <a:buChar char="•"/>
            </a:pPr>
            <a:r>
              <a:rPr lang="en-US" sz="2800" dirty="0" smtClean="0"/>
              <a:t>Pretend any Word smart quotes are normal double quotes.</a:t>
            </a:r>
            <a:endParaRPr lang="en-US" sz="2800" dirty="0"/>
          </a:p>
          <a:p>
            <a:pPr marL="0" indent="0"/>
            <a:endParaRPr lang="en-US" sz="28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4041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" y="3943353"/>
            <a:ext cx="5181600" cy="367622"/>
          </a:xfrm>
          <a:prstGeom prst="rect">
            <a:avLst/>
          </a:prstGeom>
          <a:noFill/>
        </p:spPr>
        <p:txBody>
          <a:bodyPr wrap="square" lIns="91395" tIns="45699" rIns="91395" bIns="45699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java  </a:t>
            </a:r>
            <a:r>
              <a:rPr lang="en-US" dirty="0" err="1" smtClean="0">
                <a:solidFill>
                  <a:srgbClr val="000000"/>
                </a:solidFill>
              </a:rPr>
              <a:t>jb</a:t>
            </a:r>
            <a:r>
              <a:rPr lang="en-US" dirty="0" smtClean="0">
                <a:solidFill>
                  <a:srgbClr val="000000"/>
                </a:solidFill>
              </a:rPr>
              <a:t>/</a:t>
            </a:r>
            <a:r>
              <a:rPr lang="en-US" dirty="0" err="1" smtClean="0">
                <a:solidFill>
                  <a:srgbClr val="000000"/>
                </a:solidFill>
              </a:rPr>
              <a:t>HelloWorld.java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352551"/>
            <a:ext cx="45466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21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Deprecated (was on OCP)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Finalize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Constructor for wrapper classes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(Nashorn)</a:t>
            </a:r>
          </a:p>
          <a:p>
            <a:pPr marL="456977" indent="-456977">
              <a:buFont typeface="Arial"/>
              <a:buChar char="•"/>
            </a:pPr>
            <a:r>
              <a:rPr lang="en-US" dirty="0"/>
              <a:t>deprecated for removal/since</a:t>
            </a:r>
          </a:p>
          <a:p>
            <a:pPr marL="456977" indent="-456977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91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@Deprecated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46880" y="1327463"/>
            <a:ext cx="7188480" cy="2483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lIns="74035" tIns="37017" rIns="74035" bIns="37017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</a:rPr>
              <a:t>“Very few deprecated APIs were actually removed, leading some people to believe that nothing would ever be removed. </a:t>
            </a:r>
          </a:p>
          <a:p>
            <a:pPr>
              <a:defRPr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</a:rPr>
              <a:t>On the other hand, other people believed that everything that was deprecated might eventually be removed, which was never the intent either.”</a:t>
            </a:r>
          </a:p>
        </p:txBody>
      </p:sp>
      <p:sp>
        <p:nvSpPr>
          <p:cNvPr id="50179" name="TextBox 4"/>
          <p:cNvSpPr txBox="1">
            <a:spLocks noChangeArrowheads="1"/>
          </p:cNvSpPr>
          <p:nvPr/>
        </p:nvSpPr>
        <p:spPr bwMode="auto">
          <a:xfrm>
            <a:off x="5954400" y="3816044"/>
            <a:ext cx="2419200" cy="350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35" tIns="37017" rIns="74035" bIns="37017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From JEP 277</a:t>
            </a:r>
          </a:p>
        </p:txBody>
      </p:sp>
    </p:spTree>
    <p:extLst>
      <p:ext uri="{BB962C8B-B14F-4D97-AF65-F5344CB8AC3E}">
        <p14:creationId xmlns:p14="http://schemas.microsoft.com/office/powerpoint/2010/main" val="220302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@Deprecated New Attributes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610112"/>
              </p:ext>
            </p:extLst>
          </p:nvPr>
        </p:nvGraphicFramePr>
        <p:xfrm>
          <a:off x="908640" y="1327460"/>
          <a:ext cx="5391360" cy="16536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48426"/>
                <a:gridCol w="1046085"/>
                <a:gridCol w="2896849"/>
              </a:tblGrid>
              <a:tr h="4090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Attribute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Type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</a:tr>
              <a:tr h="43562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forRemoval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boolean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Is</a:t>
                      </a:r>
                      <a:r>
                        <a:rPr lang="en-US" sz="1200" baseline="0" dirty="0" smtClean="0"/>
                        <a:t> the intent to remove API from Java at some point?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</a:tr>
              <a:tr h="8090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since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String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Version of Java when API</a:t>
                      </a:r>
                      <a:r>
                        <a:rPr lang="en-US" sz="1200" baseline="0" dirty="0" smtClean="0"/>
                        <a:t> first became deprecated (not populated for all pre-Java 9 APIs)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</a:tr>
            </a:tbl>
          </a:graphicData>
        </a:graphic>
      </p:graphicFrame>
      <p:pic>
        <p:nvPicPr>
          <p:cNvPr id="5224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480" y="1845914"/>
            <a:ext cx="1543680" cy="2384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76480" y="4075268"/>
            <a:ext cx="691200" cy="207382"/>
          </a:xfrm>
          <a:prstGeom prst="rect">
            <a:avLst/>
          </a:prstGeom>
          <a:solidFill>
            <a:srgbClr val="00B8FF">
              <a:alpha val="0"/>
            </a:srgb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lIns="74035" tIns="37017" rIns="74035" bIns="37017"/>
          <a:lstStyle/>
          <a:p>
            <a:endParaRPr lang="en-US"/>
          </a:p>
        </p:txBody>
      </p:sp>
      <p:sp>
        <p:nvSpPr>
          <p:cNvPr id="52247" name="TextBox 5"/>
          <p:cNvSpPr txBox="1">
            <a:spLocks noChangeArrowheads="1"/>
          </p:cNvSpPr>
          <p:nvPr/>
        </p:nvSpPr>
        <p:spPr bwMode="auto">
          <a:xfrm>
            <a:off x="3535200" y="3489849"/>
            <a:ext cx="2833920" cy="622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35" tIns="37017" rIns="74035" bIns="37017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Only had for new</a:t>
            </a:r>
          </a:p>
          <a:p>
            <a:r>
              <a:rPr lang="en-US">
                <a:solidFill>
                  <a:srgbClr val="000000"/>
                </a:solidFill>
              </a:rPr>
              <a:t>APIs before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5816160" y="3712350"/>
            <a:ext cx="691200" cy="36291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4678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224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120" y="2830977"/>
            <a:ext cx="7119360" cy="1274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960" y="497936"/>
            <a:ext cx="6071040" cy="1633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own Arrow 7"/>
          <p:cNvSpPr/>
          <p:nvPr/>
        </p:nvSpPr>
        <p:spPr bwMode="auto">
          <a:xfrm>
            <a:off x="3604320" y="2156987"/>
            <a:ext cx="1175040" cy="673991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74035" tIns="37017" rIns="74035" bIns="37017"/>
          <a:lstStyle/>
          <a:p>
            <a:pPr>
              <a:defRPr/>
            </a:pPr>
            <a:endParaRPr lang="en-US"/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1530720" y="1482996"/>
            <a:ext cx="2073600" cy="207382"/>
          </a:xfrm>
          <a:prstGeom prst="rect">
            <a:avLst/>
          </a:prstGeom>
          <a:solidFill>
            <a:srgbClr val="00B8FF">
              <a:alpha val="0"/>
            </a:srgb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lIns="74035" tIns="37017" rIns="74035" bIns="37017"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116000" y="3090205"/>
            <a:ext cx="2073600" cy="207382"/>
          </a:xfrm>
          <a:prstGeom prst="rect">
            <a:avLst/>
          </a:prstGeom>
          <a:solidFill>
            <a:srgbClr val="00B8FF">
              <a:alpha val="0"/>
            </a:srgb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lIns="74035" tIns="37017" rIns="74035" bIns="3701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10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@Deprecated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520" y="1275614"/>
            <a:ext cx="7503840" cy="2933588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Warning types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Ordinary Deprecation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Removal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39520" y="2727290"/>
            <a:ext cx="6842880" cy="14377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35" tIns="37017" rIns="74035" bIns="37017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@SuppressWarnings("deprecation”)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@SuppressWarnings("removal”</a:t>
            </a:r>
            <a:r>
              <a:rPr lang="en-US" altLang="ja-JP">
                <a:solidFill>
                  <a:srgbClr val="000000"/>
                </a:solidFill>
              </a:rPr>
              <a:t>)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@SuppressWarnings({"deprecation", "removal"})</a:t>
            </a:r>
          </a:p>
        </p:txBody>
      </p:sp>
    </p:spTree>
    <p:extLst>
      <p:ext uri="{BB962C8B-B14F-4D97-AF65-F5344CB8AC3E}">
        <p14:creationId xmlns:p14="http://schemas.microsoft.com/office/powerpoint/2010/main" val="1892455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is deprecated for removal?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  <a:defRPr/>
            </a:pPr>
            <a:r>
              <a:rPr lang="en-US" sz="2400" dirty="0"/>
              <a:t>Unused code in AWT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Some old security APIs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Some thread and runtime APIs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Some Jigsaw transition modules </a:t>
            </a:r>
          </a:p>
          <a:p>
            <a:pPr marL="0" indent="0">
              <a:defRPr/>
            </a:pPr>
            <a:r>
              <a:rPr lang="en-US" sz="2400" dirty="0"/>
              <a:t>    (but not classes)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And</a:t>
            </a:r>
            <a:r>
              <a:rPr lang="is-IS" sz="2400" dirty="0"/>
              <a:t>…</a:t>
            </a:r>
            <a:endParaRPr lang="en-US" sz="2400" dirty="0"/>
          </a:p>
          <a:p>
            <a:pPr>
              <a:buFont typeface="Arial"/>
              <a:buChar char="•"/>
              <a:defRPr/>
            </a:pPr>
            <a:endParaRPr lang="en-US" sz="2400" dirty="0"/>
          </a:p>
        </p:txBody>
      </p:sp>
      <p:pic>
        <p:nvPicPr>
          <p:cNvPr id="5837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000" y="1482996"/>
            <a:ext cx="1848960" cy="174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281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Applets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US" sz="2400" dirty="0"/>
              <a:t>Finally deprecated!</a:t>
            </a:r>
          </a:p>
          <a:p>
            <a:pPr marL="0" indent="0">
              <a:defRPr/>
            </a:pPr>
            <a:endParaRPr lang="en-US" sz="2400" dirty="0"/>
          </a:p>
          <a:p>
            <a:pPr marL="0" indent="0">
              <a:defRPr/>
            </a:pPr>
            <a:r>
              <a:rPr lang="en-US" sz="2400" dirty="0"/>
              <a:t>But</a:t>
            </a:r>
            <a:r>
              <a:rPr lang="is-IS" sz="2400" dirty="0"/>
              <a:t>…</a:t>
            </a:r>
          </a:p>
          <a:p>
            <a:pPr marL="0" indent="0"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 err="1"/>
              <a:t>forRemoval</a:t>
            </a:r>
            <a:r>
              <a:rPr lang="en-US" sz="2400" dirty="0"/>
              <a:t>=false</a:t>
            </a:r>
          </a:p>
          <a:p>
            <a:pPr>
              <a:defRPr/>
            </a:pPr>
            <a:endParaRPr lang="en-US" sz="2400" dirty="0"/>
          </a:p>
        </p:txBody>
      </p:sp>
      <p:pic>
        <p:nvPicPr>
          <p:cNvPr id="6041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961" y="1555363"/>
            <a:ext cx="2530080" cy="189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TextBox 4"/>
          <p:cNvSpPr txBox="1">
            <a:spLocks noChangeArrowheads="1"/>
          </p:cNvSpPr>
          <p:nvPr/>
        </p:nvSpPr>
        <p:spPr bwMode="auto">
          <a:xfrm>
            <a:off x="5332320" y="2177509"/>
            <a:ext cx="2419200" cy="78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35" tIns="37017" rIns="74035" bIns="37017">
            <a:spAutoFit/>
          </a:bodyPr>
          <a:lstStyle/>
          <a:p>
            <a:r>
              <a:rPr lang="en-US" sz="4900">
                <a:solidFill>
                  <a:srgbClr val="000000"/>
                </a:solidFill>
              </a:rPr>
              <a:t>Applet</a:t>
            </a:r>
          </a:p>
        </p:txBody>
      </p:sp>
    </p:spTree>
    <p:extLst>
      <p:ext uri="{BB962C8B-B14F-4D97-AF65-F5344CB8AC3E}">
        <p14:creationId xmlns:p14="http://schemas.microsoft.com/office/powerpoint/2010/main" val="19447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JShell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  <a:defRPr/>
            </a:pPr>
            <a:r>
              <a:rPr lang="en-US" sz="2400" dirty="0"/>
              <a:t>Probably not on exam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You may (or may not) like it for prototyping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4331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4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is a valid way to run a Java program?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HelloWorld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HelloWorld.java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javac</a:t>
            </a:r>
            <a:r>
              <a:rPr lang="en-US" dirty="0" smtClean="0"/>
              <a:t> </a:t>
            </a:r>
            <a:r>
              <a:rPr lang="en-US" dirty="0" err="1"/>
              <a:t>HelloWorld.java</a:t>
            </a:r>
            <a:r>
              <a:rPr lang="en-US" dirty="0"/>
              <a:t> 	java </a:t>
            </a:r>
            <a:r>
              <a:rPr lang="en-US" dirty="0" err="1"/>
              <a:t>HelloWorld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javac</a:t>
            </a:r>
            <a:r>
              <a:rPr lang="en-US" dirty="0" smtClean="0"/>
              <a:t> </a:t>
            </a:r>
            <a:r>
              <a:rPr lang="en-US" dirty="0" err="1"/>
              <a:t>HelloWorld.java</a:t>
            </a:r>
            <a:r>
              <a:rPr lang="en-US" dirty="0"/>
              <a:t> 	java </a:t>
            </a:r>
            <a:r>
              <a:rPr lang="en-US" dirty="0" err="1" smtClean="0"/>
              <a:t>HelloWorld.class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588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40234</TotalTime>
  <Words>6035</Words>
  <Application>Microsoft Macintosh PowerPoint</Application>
  <PresentationFormat>On-screen Show (16:9)</PresentationFormat>
  <Paragraphs>1390</Paragraphs>
  <Slides>160</Slides>
  <Notes>123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1" baseType="lpstr">
      <vt:lpstr>1_Office Theme</vt:lpstr>
      <vt:lpstr>Becoming the first  Java 11 Certified Developer</vt:lpstr>
      <vt:lpstr>At end of session</vt:lpstr>
      <vt:lpstr>About Me</vt:lpstr>
      <vt:lpstr>Disclaimer</vt:lpstr>
      <vt:lpstr>Introductions</vt:lpstr>
      <vt:lpstr>Agenda</vt:lpstr>
      <vt:lpstr>Module flow</vt:lpstr>
      <vt:lpstr>Labs</vt:lpstr>
      <vt:lpstr>Focus</vt:lpstr>
      <vt:lpstr>Module 1</vt:lpstr>
      <vt:lpstr>Exam History</vt:lpstr>
      <vt:lpstr>Exam History</vt:lpstr>
      <vt:lpstr>Cert Expectations</vt:lpstr>
      <vt:lpstr>Beta Cert Expectations</vt:lpstr>
      <vt:lpstr>Which version should I use?</vt:lpstr>
      <vt:lpstr>Expectations for Java 11</vt:lpstr>
      <vt:lpstr>Dates from last time</vt:lpstr>
      <vt:lpstr>Required Software for Today</vt:lpstr>
      <vt:lpstr>Optional: Aliases</vt:lpstr>
      <vt:lpstr>Underscores</vt:lpstr>
      <vt:lpstr>Private methods</vt:lpstr>
      <vt:lpstr>Allowed in Interfaces</vt:lpstr>
      <vt:lpstr>Module 1 – Question 1</vt:lpstr>
      <vt:lpstr>Module 1 – Question 2</vt:lpstr>
      <vt:lpstr>Module 1 – Question 3</vt:lpstr>
      <vt:lpstr>Module 1 – Question 4</vt:lpstr>
      <vt:lpstr>Module 1 – Question 5</vt:lpstr>
      <vt:lpstr>Module 1 – Question 6</vt:lpstr>
      <vt:lpstr>Module 1 – Question 7</vt:lpstr>
      <vt:lpstr>Lab &amp; Break</vt:lpstr>
      <vt:lpstr>Module 2</vt:lpstr>
      <vt:lpstr>Review lab</vt:lpstr>
      <vt:lpstr>Effectively Final Definition</vt:lpstr>
      <vt:lpstr>Which are effectively final?</vt:lpstr>
      <vt:lpstr>Try with Resources - Before</vt:lpstr>
      <vt:lpstr>Try with Resources - After</vt:lpstr>
      <vt:lpstr>What’s wrong here?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can we use?</vt:lpstr>
      <vt:lpstr>Where can’t we use?</vt:lpstr>
      <vt:lpstr>Does this work?</vt:lpstr>
      <vt:lpstr>PowerPoint Presentation</vt:lpstr>
      <vt:lpstr>Lambdas</vt:lpstr>
      <vt:lpstr>Annotations</vt:lpstr>
      <vt:lpstr>All or nothing</vt:lpstr>
      <vt:lpstr>Module 2 – Question 1</vt:lpstr>
      <vt:lpstr>Module 2 – Question 2</vt:lpstr>
      <vt:lpstr>Module 2 – Question 3</vt:lpstr>
      <vt:lpstr>Module 2 – Question 4</vt:lpstr>
      <vt:lpstr>Module 2 – Question 5</vt:lpstr>
      <vt:lpstr>Module 2 – Question 6</vt:lpstr>
      <vt:lpstr>Module 2 – Question 7</vt:lpstr>
      <vt:lpstr>Module 2 – Question 8</vt:lpstr>
      <vt:lpstr>Module 2 – Question 9</vt:lpstr>
      <vt:lpstr>Lab &amp; Break</vt:lpstr>
      <vt:lpstr>Module 3</vt:lpstr>
      <vt:lpstr>Review lab</vt:lpstr>
      <vt:lpstr>Creating a non-empty Set</vt:lpstr>
      <vt:lpstr>For consistency</vt:lpstr>
      <vt:lpstr>Better Map</vt:lpstr>
      <vt:lpstr>Lists</vt:lpstr>
      <vt:lpstr>Streams</vt:lpstr>
      <vt:lpstr>Whitespace</vt:lpstr>
      <vt:lpstr>Repeating</vt:lpstr>
      <vt:lpstr>Streams</vt:lpstr>
      <vt:lpstr>Module 3 – Question 1</vt:lpstr>
      <vt:lpstr>Module 3 – Question 2</vt:lpstr>
      <vt:lpstr>Module 3 – Question 3</vt:lpstr>
      <vt:lpstr>Module 3 – Question 4</vt:lpstr>
      <vt:lpstr>Module 3 – Question 5</vt:lpstr>
      <vt:lpstr>Module 3 – Question 6</vt:lpstr>
      <vt:lpstr>Module 3 – Question 7 </vt:lpstr>
      <vt:lpstr>Module 3 – Question 8</vt:lpstr>
      <vt:lpstr>Module 3 – Question 9</vt:lpstr>
      <vt:lpstr>Module 3 – Question 10</vt:lpstr>
      <vt:lpstr>Module 3 – Question 11</vt:lpstr>
      <vt:lpstr>Module 3 – Question 12</vt:lpstr>
      <vt:lpstr>Module 3 – Question 13</vt:lpstr>
      <vt:lpstr>Lab &amp; Break</vt:lpstr>
      <vt:lpstr>Module 4</vt:lpstr>
      <vt:lpstr>Review lab</vt:lpstr>
      <vt:lpstr>New java launcher mode</vt:lpstr>
      <vt:lpstr>“Launch Single-File Source-Code”</vt:lpstr>
      <vt:lpstr>Simple Example</vt:lpstr>
      <vt:lpstr>Multiple Classes</vt:lpstr>
      <vt:lpstr>Packages</vt:lpstr>
      <vt:lpstr>Deprecated (was on OCP)</vt:lpstr>
      <vt:lpstr>@Deprecated</vt:lpstr>
      <vt:lpstr>@Deprecated New Attributes</vt:lpstr>
      <vt:lpstr>PowerPoint Presentation</vt:lpstr>
      <vt:lpstr>@Deprecated</vt:lpstr>
      <vt:lpstr>What is deprecated for removal?</vt:lpstr>
      <vt:lpstr>Applets</vt:lpstr>
      <vt:lpstr>JShell</vt:lpstr>
      <vt:lpstr>Module 4 – Question 1</vt:lpstr>
      <vt:lpstr>Module 4 – Question 2</vt:lpstr>
      <vt:lpstr>Module 4 – Question 3</vt:lpstr>
      <vt:lpstr>Module 4 – Question 4</vt:lpstr>
      <vt:lpstr>Module 4 – Question 5</vt:lpstr>
      <vt:lpstr>Module 4 – Question 6</vt:lpstr>
      <vt:lpstr>Module 4 – Question 7</vt:lpstr>
      <vt:lpstr>Lab &amp; Break</vt:lpstr>
      <vt:lpstr>Module 5</vt:lpstr>
      <vt:lpstr>Review lab</vt:lpstr>
      <vt:lpstr>Streams - ofNullable</vt:lpstr>
      <vt:lpstr>Streams - iterate</vt:lpstr>
      <vt:lpstr>Streams - takeWhile</vt:lpstr>
      <vt:lpstr>Streams - takeWhile</vt:lpstr>
      <vt:lpstr>Streams - dropWhile</vt:lpstr>
      <vt:lpstr>Streams - dropWhile</vt:lpstr>
      <vt:lpstr>Module 5 – Question 1</vt:lpstr>
      <vt:lpstr>Module 5 – Question 2</vt:lpstr>
      <vt:lpstr>Module 5 – Question 3</vt:lpstr>
      <vt:lpstr>Module 5 – Question 4</vt:lpstr>
      <vt:lpstr>Module 5 – Question 5</vt:lpstr>
      <vt:lpstr>Module 5 – Question 6</vt:lpstr>
      <vt:lpstr>Lab &amp; Break</vt:lpstr>
      <vt:lpstr>Module 6</vt:lpstr>
      <vt:lpstr>Review lab</vt:lpstr>
      <vt:lpstr>Jigsaw basics</vt:lpstr>
      <vt:lpstr>Simple module</vt:lpstr>
      <vt:lpstr>Module info</vt:lpstr>
      <vt:lpstr>Base Module</vt:lpstr>
      <vt:lpstr>Module graph</vt:lpstr>
      <vt:lpstr>Module file “commands”</vt:lpstr>
      <vt:lpstr>Module implications</vt:lpstr>
      <vt:lpstr>Sample</vt:lpstr>
      <vt:lpstr>Multi-Release Jar</vt:lpstr>
      <vt:lpstr>Java Versions</vt:lpstr>
      <vt:lpstr>Uses</vt:lpstr>
      <vt:lpstr>Module 6 – Question 1</vt:lpstr>
      <vt:lpstr>Module 6 – Question 2</vt:lpstr>
      <vt:lpstr>Module 6 – Question 3</vt:lpstr>
      <vt:lpstr>Module 6 – Question 4</vt:lpstr>
      <vt:lpstr>Module 6 – Question 5</vt:lpstr>
      <vt:lpstr>Module 6 – Question 6</vt:lpstr>
      <vt:lpstr>Module 6 – Question 7</vt:lpstr>
      <vt:lpstr>Lab &amp; Break</vt:lpstr>
      <vt:lpstr>Module 7</vt:lpstr>
      <vt:lpstr>Review lab</vt:lpstr>
      <vt:lpstr>Preparing for the Exam</vt:lpstr>
      <vt:lpstr>Preparing for the Exam</vt:lpstr>
      <vt:lpstr>Day of the Exam</vt:lpstr>
      <vt:lpstr>After the Exam</vt:lpstr>
      <vt:lpstr>Almost the end...</vt:lpstr>
      <vt:lpstr>Module 7 – Question 1</vt:lpstr>
      <vt:lpstr>Module 7 – Question 2</vt:lpstr>
      <vt:lpstr>Module 7 – Question 3</vt:lpstr>
      <vt:lpstr>Module 7 – Question 4</vt:lpstr>
      <vt:lpstr>Module 7 – Question 5</vt:lpstr>
      <vt:lpstr>Module 7 – Question 6</vt:lpstr>
      <vt:lpstr>Module 7 – Question 7</vt:lpstr>
      <vt:lpstr>Module 7 – Question 8</vt:lpstr>
      <vt:lpstr>Module 7 – Question 9</vt:lpstr>
      <vt:lpstr>Module 7 – Question 10</vt:lpstr>
      <vt:lpstr>Book giveway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Java 5-8 and Eclipse</dc:title>
  <dc:creator>Jeanne Boyarsky</dc:creator>
  <cp:lastModifiedBy>Jeanne Boyarsky</cp:lastModifiedBy>
  <cp:revision>603</cp:revision>
  <cp:lastPrinted>2015-05-02T03:43:06Z</cp:lastPrinted>
  <dcterms:created xsi:type="dcterms:W3CDTF">2014-06-07T18:52:31Z</dcterms:created>
  <dcterms:modified xsi:type="dcterms:W3CDTF">2019-03-05T10:56:45Z</dcterms:modified>
</cp:coreProperties>
</file>